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mp4" ContentType="video/mp4"/>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notesSlides/notesSlide3.xml" ContentType="application/vnd.openxmlformats-officedocument.presentationml.notesSlide+xml"/>
  <Override PartName="/ppt/media/image25.jpg" ContentType="image/jpeg"/>
  <Override PartName="/ppt/media/image26.jpg" ContentType="image/jpeg"/>
  <Override PartName="/ppt/media/image27.jpg" ContentType="image/jpeg"/>
  <Override PartName="/ppt/notesSlides/notesSlide4.xml" ContentType="application/vnd.openxmlformats-officedocument.presentationml.notesSlide+xml"/>
  <Override PartName="/ppt/media/image32.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5.jpg" ContentType="image/jpeg"/>
  <Override PartName="/ppt/notesSlides/notesSlide7.xml" ContentType="application/vnd.openxmlformats-officedocument.presentationml.notesSlide+xml"/>
  <Override PartName="/ppt/media/image38.jpg" ContentType="image/jpeg"/>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media/image44.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9.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media/image65.jpg" ContentType="image/jpeg"/>
  <Override PartName="/ppt/media/image66.jpg" ContentType="image/jpeg"/>
  <Override PartName="/ppt/notesSlides/notesSlide3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8.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1.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43.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4.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5.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media/image8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85"/>
  </p:notesMasterIdLst>
  <p:sldIdLst>
    <p:sldId id="366" r:id="rId2"/>
    <p:sldId id="317" r:id="rId3"/>
    <p:sldId id="318" r:id="rId4"/>
    <p:sldId id="283" r:id="rId5"/>
    <p:sldId id="282" r:id="rId6"/>
    <p:sldId id="284" r:id="rId7"/>
    <p:sldId id="285" r:id="rId8"/>
    <p:sldId id="286" r:id="rId9"/>
    <p:sldId id="287" r:id="rId10"/>
    <p:sldId id="288" r:id="rId11"/>
    <p:sldId id="290" r:id="rId12"/>
    <p:sldId id="291" r:id="rId13"/>
    <p:sldId id="292" r:id="rId14"/>
    <p:sldId id="293" r:id="rId15"/>
    <p:sldId id="294" r:id="rId16"/>
    <p:sldId id="360" r:id="rId17"/>
    <p:sldId id="296" r:id="rId18"/>
    <p:sldId id="367" r:id="rId19"/>
    <p:sldId id="368" r:id="rId20"/>
    <p:sldId id="369" r:id="rId21"/>
    <p:sldId id="370" r:id="rId22"/>
    <p:sldId id="371" r:id="rId23"/>
    <p:sldId id="372" r:id="rId24"/>
    <p:sldId id="297" r:id="rId25"/>
    <p:sldId id="298" r:id="rId26"/>
    <p:sldId id="361" r:id="rId27"/>
    <p:sldId id="299" r:id="rId28"/>
    <p:sldId id="300" r:id="rId29"/>
    <p:sldId id="302" r:id="rId30"/>
    <p:sldId id="305" r:id="rId31"/>
    <p:sldId id="306" r:id="rId32"/>
    <p:sldId id="307" r:id="rId33"/>
    <p:sldId id="308" r:id="rId34"/>
    <p:sldId id="309" r:id="rId35"/>
    <p:sldId id="310" r:id="rId36"/>
    <p:sldId id="311" r:id="rId37"/>
    <p:sldId id="312" r:id="rId38"/>
    <p:sldId id="313" r:id="rId39"/>
    <p:sldId id="314" r:id="rId40"/>
    <p:sldId id="315" r:id="rId41"/>
    <p:sldId id="320" r:id="rId42"/>
    <p:sldId id="321" r:id="rId43"/>
    <p:sldId id="303" r:id="rId44"/>
    <p:sldId id="301" r:id="rId45"/>
    <p:sldId id="350" r:id="rId46"/>
    <p:sldId id="349" r:id="rId47"/>
    <p:sldId id="352" r:id="rId48"/>
    <p:sldId id="351" r:id="rId49"/>
    <p:sldId id="354" r:id="rId50"/>
    <p:sldId id="353" r:id="rId51"/>
    <p:sldId id="322" r:id="rId52"/>
    <p:sldId id="323" r:id="rId53"/>
    <p:sldId id="324" r:id="rId54"/>
    <p:sldId id="355" r:id="rId55"/>
    <p:sldId id="356" r:id="rId56"/>
    <p:sldId id="326" r:id="rId57"/>
    <p:sldId id="327" r:id="rId58"/>
    <p:sldId id="328" r:id="rId59"/>
    <p:sldId id="329" r:id="rId60"/>
    <p:sldId id="330" r:id="rId61"/>
    <p:sldId id="331" r:id="rId62"/>
    <p:sldId id="332" r:id="rId63"/>
    <p:sldId id="333" r:id="rId64"/>
    <p:sldId id="334" r:id="rId65"/>
    <p:sldId id="335" r:id="rId66"/>
    <p:sldId id="357" r:id="rId67"/>
    <p:sldId id="358" r:id="rId68"/>
    <p:sldId id="336" r:id="rId69"/>
    <p:sldId id="337" r:id="rId70"/>
    <p:sldId id="339" r:id="rId71"/>
    <p:sldId id="340" r:id="rId72"/>
    <p:sldId id="364" r:id="rId73"/>
    <p:sldId id="341" r:id="rId74"/>
    <p:sldId id="362" r:id="rId75"/>
    <p:sldId id="342" r:id="rId76"/>
    <p:sldId id="363" r:id="rId77"/>
    <p:sldId id="343" r:id="rId78"/>
    <p:sldId id="365" r:id="rId79"/>
    <p:sldId id="344" r:id="rId80"/>
    <p:sldId id="345" r:id="rId81"/>
    <p:sldId id="346" r:id="rId82"/>
    <p:sldId id="347" r:id="rId83"/>
    <p:sldId id="348"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2A2A"/>
    <a:srgbClr val="920000"/>
    <a:srgbClr val="FCFBF4"/>
    <a:srgbClr val="FBFBFB"/>
    <a:srgbClr val="CC0066"/>
    <a:srgbClr val="FFFF99"/>
    <a:srgbClr val="FF8181"/>
    <a:srgbClr val="383838"/>
    <a:srgbClr val="FF9966"/>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88787" autoAdjust="0"/>
  </p:normalViewPr>
  <p:slideViewPr>
    <p:cSldViewPr>
      <p:cViewPr varScale="1">
        <p:scale>
          <a:sx n="161" d="100"/>
          <a:sy n="161" d="100"/>
        </p:scale>
        <p:origin x="248" y="20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1272"/>
    </p:cViewPr>
  </p:sorterViewPr>
  <p:notesViewPr>
    <p:cSldViewPr>
      <p:cViewPr varScale="1">
        <p:scale>
          <a:sx n="67" d="100"/>
          <a:sy n="67" d="100"/>
        </p:scale>
        <p:origin x="-327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6302FF-C108-4EA8-A2A5-07205CC789D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ES"/>
        </a:p>
      </dgm:t>
    </dgm:pt>
    <dgm:pt modelId="{F58C89E6-B526-40D3-9781-A87196A81037}">
      <dgm:prSet phldrT="[Texto]"/>
      <dgm:spPr/>
      <dgm:t>
        <a:bodyPr/>
        <a:lstStyle/>
        <a:p>
          <a:r>
            <a:rPr lang="es-AR" b="1" dirty="0"/>
            <a:t>Especificación del software</a:t>
          </a:r>
          <a:r>
            <a:rPr lang="es-AR" dirty="0"/>
            <a:t>.</a:t>
          </a:r>
          <a:endParaRPr lang="es-ES" dirty="0"/>
        </a:p>
      </dgm:t>
    </dgm:pt>
    <dgm:pt modelId="{957B2A00-9E44-4CC1-8459-3198B3F0C342}" type="parTrans" cxnId="{06198106-29B3-452A-B3BC-15CFC097A798}">
      <dgm:prSet/>
      <dgm:spPr/>
      <dgm:t>
        <a:bodyPr/>
        <a:lstStyle/>
        <a:p>
          <a:endParaRPr lang="es-ES"/>
        </a:p>
      </dgm:t>
    </dgm:pt>
    <dgm:pt modelId="{4CE1673C-33AF-401C-A631-5C6CD68227C4}" type="sibTrans" cxnId="{06198106-29B3-452A-B3BC-15CFC097A798}">
      <dgm:prSet/>
      <dgm:spPr/>
      <dgm:t>
        <a:bodyPr/>
        <a:lstStyle/>
        <a:p>
          <a:endParaRPr lang="es-ES"/>
        </a:p>
      </dgm:t>
    </dgm:pt>
    <dgm:pt modelId="{5447D7F0-A3BA-4EBA-BB2B-B479534144C7}">
      <dgm:prSet/>
      <dgm:spPr/>
      <dgm:t>
        <a:bodyPr/>
        <a:lstStyle/>
        <a:p>
          <a:r>
            <a:rPr lang="es-AR" b="1" dirty="0"/>
            <a:t>Desarrollo del software</a:t>
          </a:r>
          <a:r>
            <a:rPr lang="es-AR" dirty="0"/>
            <a:t>.</a:t>
          </a:r>
        </a:p>
      </dgm:t>
    </dgm:pt>
    <dgm:pt modelId="{F73A57A4-CE39-4ED0-9253-8AAC3C8AFAD0}" type="parTrans" cxnId="{6BD4D25A-C00C-4B64-BF28-35E0E2005F17}">
      <dgm:prSet/>
      <dgm:spPr/>
      <dgm:t>
        <a:bodyPr/>
        <a:lstStyle/>
        <a:p>
          <a:endParaRPr lang="es-ES"/>
        </a:p>
      </dgm:t>
    </dgm:pt>
    <dgm:pt modelId="{9A3A73E7-A908-410E-BEDF-D7390A19ABA1}" type="sibTrans" cxnId="{6BD4D25A-C00C-4B64-BF28-35E0E2005F17}">
      <dgm:prSet/>
      <dgm:spPr/>
      <dgm:t>
        <a:bodyPr/>
        <a:lstStyle/>
        <a:p>
          <a:endParaRPr lang="es-ES"/>
        </a:p>
      </dgm:t>
    </dgm:pt>
    <dgm:pt modelId="{70C6FBD4-5E3C-4222-B798-D36A87923367}">
      <dgm:prSet/>
      <dgm:spPr/>
      <dgm:t>
        <a:bodyPr/>
        <a:lstStyle/>
        <a:p>
          <a:r>
            <a:rPr lang="es-AR" b="1" dirty="0"/>
            <a:t>Validación del software</a:t>
          </a:r>
          <a:r>
            <a:rPr lang="es-AR" dirty="0"/>
            <a:t>.</a:t>
          </a:r>
        </a:p>
      </dgm:t>
    </dgm:pt>
    <dgm:pt modelId="{D97CCA78-1CEC-468F-9CC4-E1C491ACF52E}" type="parTrans" cxnId="{AC0470F4-5AF5-4ECB-83A8-601685CAF095}">
      <dgm:prSet/>
      <dgm:spPr/>
      <dgm:t>
        <a:bodyPr/>
        <a:lstStyle/>
        <a:p>
          <a:endParaRPr lang="es-ES"/>
        </a:p>
      </dgm:t>
    </dgm:pt>
    <dgm:pt modelId="{156A9E0B-0E6C-4128-A2AA-84724F83B125}" type="sibTrans" cxnId="{AC0470F4-5AF5-4ECB-83A8-601685CAF095}">
      <dgm:prSet/>
      <dgm:spPr/>
      <dgm:t>
        <a:bodyPr/>
        <a:lstStyle/>
        <a:p>
          <a:endParaRPr lang="es-ES"/>
        </a:p>
      </dgm:t>
    </dgm:pt>
    <dgm:pt modelId="{3B59C468-B507-4080-88D1-EB7ECFD52151}">
      <dgm:prSet/>
      <dgm:spPr/>
      <dgm:t>
        <a:bodyPr/>
        <a:lstStyle/>
        <a:p>
          <a:r>
            <a:rPr lang="es-AR" b="1" dirty="0"/>
            <a:t>Evolución del software</a:t>
          </a:r>
          <a:r>
            <a:rPr lang="es-AR" dirty="0"/>
            <a:t>.</a:t>
          </a:r>
        </a:p>
      </dgm:t>
    </dgm:pt>
    <dgm:pt modelId="{DD40DF70-C972-4BE8-8232-2B221DB304EE}" type="parTrans" cxnId="{092604C4-80F5-46D5-B0D0-78F89F8E3D25}">
      <dgm:prSet/>
      <dgm:spPr/>
      <dgm:t>
        <a:bodyPr/>
        <a:lstStyle/>
        <a:p>
          <a:endParaRPr lang="es-ES"/>
        </a:p>
      </dgm:t>
    </dgm:pt>
    <dgm:pt modelId="{5D4CA9ED-F480-4975-8C90-6823DE43A1C8}" type="sibTrans" cxnId="{092604C4-80F5-46D5-B0D0-78F89F8E3D25}">
      <dgm:prSet/>
      <dgm:spPr/>
      <dgm:t>
        <a:bodyPr/>
        <a:lstStyle/>
        <a:p>
          <a:endParaRPr lang="es-ES"/>
        </a:p>
      </dgm:t>
    </dgm:pt>
    <dgm:pt modelId="{1664F14B-A03D-418B-9AA3-AA72C9E73735}" type="pres">
      <dgm:prSet presAssocID="{136302FF-C108-4EA8-A2A5-07205CC789D3}" presName="rootnode" presStyleCnt="0">
        <dgm:presLayoutVars>
          <dgm:chMax/>
          <dgm:chPref/>
          <dgm:dir/>
          <dgm:animLvl val="lvl"/>
        </dgm:presLayoutVars>
      </dgm:prSet>
      <dgm:spPr/>
      <dgm:t>
        <a:bodyPr/>
        <a:lstStyle/>
        <a:p>
          <a:endParaRPr lang="es-ES_tradnl"/>
        </a:p>
      </dgm:t>
    </dgm:pt>
    <dgm:pt modelId="{17EC2B20-13C0-4DC0-8FCE-7C55F50F6FC5}" type="pres">
      <dgm:prSet presAssocID="{F58C89E6-B526-40D3-9781-A87196A81037}" presName="composite" presStyleCnt="0"/>
      <dgm:spPr/>
    </dgm:pt>
    <dgm:pt modelId="{B7BABDAB-5B70-4A7F-9D89-1CCB78CE1A3E}" type="pres">
      <dgm:prSet presAssocID="{F58C89E6-B526-40D3-9781-A87196A81037}" presName="LShape" presStyleLbl="alignNode1" presStyleIdx="0" presStyleCnt="7"/>
      <dgm:spPr/>
    </dgm:pt>
    <dgm:pt modelId="{CDED173E-EE91-432C-B82F-F28AD01A3A0B}" type="pres">
      <dgm:prSet presAssocID="{F58C89E6-B526-40D3-9781-A87196A81037}" presName="ParentText" presStyleLbl="revTx" presStyleIdx="0" presStyleCnt="4">
        <dgm:presLayoutVars>
          <dgm:chMax val="0"/>
          <dgm:chPref val="0"/>
          <dgm:bulletEnabled val="1"/>
        </dgm:presLayoutVars>
      </dgm:prSet>
      <dgm:spPr/>
      <dgm:t>
        <a:bodyPr/>
        <a:lstStyle/>
        <a:p>
          <a:endParaRPr lang="es-ES_tradnl"/>
        </a:p>
      </dgm:t>
    </dgm:pt>
    <dgm:pt modelId="{13095FE0-C21A-4E29-9DBD-50586466E3D5}" type="pres">
      <dgm:prSet presAssocID="{F58C89E6-B526-40D3-9781-A87196A81037}" presName="Triangle" presStyleLbl="alignNode1" presStyleIdx="1" presStyleCnt="7"/>
      <dgm:spPr/>
    </dgm:pt>
    <dgm:pt modelId="{F4BEBCBC-5681-4391-8441-155ED123F1A1}" type="pres">
      <dgm:prSet presAssocID="{4CE1673C-33AF-401C-A631-5C6CD68227C4}" presName="sibTrans" presStyleCnt="0"/>
      <dgm:spPr/>
    </dgm:pt>
    <dgm:pt modelId="{39BB40AD-E805-4D3D-9BE0-2B950A317175}" type="pres">
      <dgm:prSet presAssocID="{4CE1673C-33AF-401C-A631-5C6CD68227C4}" presName="space" presStyleCnt="0"/>
      <dgm:spPr/>
    </dgm:pt>
    <dgm:pt modelId="{5D0B51AC-8D5A-4EF6-B432-79F76EAA6E3D}" type="pres">
      <dgm:prSet presAssocID="{5447D7F0-A3BA-4EBA-BB2B-B479534144C7}" presName="composite" presStyleCnt="0"/>
      <dgm:spPr/>
    </dgm:pt>
    <dgm:pt modelId="{6C665FD9-6565-4878-A3AC-AE4483E10645}" type="pres">
      <dgm:prSet presAssocID="{5447D7F0-A3BA-4EBA-BB2B-B479534144C7}" presName="LShape" presStyleLbl="alignNode1" presStyleIdx="2" presStyleCnt="7"/>
      <dgm:spPr/>
    </dgm:pt>
    <dgm:pt modelId="{AF3BFAC0-31FA-4E73-8788-0E332EF52AB1}" type="pres">
      <dgm:prSet presAssocID="{5447D7F0-A3BA-4EBA-BB2B-B479534144C7}" presName="ParentText" presStyleLbl="revTx" presStyleIdx="1" presStyleCnt="4">
        <dgm:presLayoutVars>
          <dgm:chMax val="0"/>
          <dgm:chPref val="0"/>
          <dgm:bulletEnabled val="1"/>
        </dgm:presLayoutVars>
      </dgm:prSet>
      <dgm:spPr/>
      <dgm:t>
        <a:bodyPr/>
        <a:lstStyle/>
        <a:p>
          <a:endParaRPr lang="es-ES_tradnl"/>
        </a:p>
      </dgm:t>
    </dgm:pt>
    <dgm:pt modelId="{36D8BDF2-245C-4757-BB29-0829618DA438}" type="pres">
      <dgm:prSet presAssocID="{5447D7F0-A3BA-4EBA-BB2B-B479534144C7}" presName="Triangle" presStyleLbl="alignNode1" presStyleIdx="3" presStyleCnt="7"/>
      <dgm:spPr/>
    </dgm:pt>
    <dgm:pt modelId="{6034C0E4-6225-4111-A10A-EF2413644235}" type="pres">
      <dgm:prSet presAssocID="{9A3A73E7-A908-410E-BEDF-D7390A19ABA1}" presName="sibTrans" presStyleCnt="0"/>
      <dgm:spPr/>
    </dgm:pt>
    <dgm:pt modelId="{54A6925C-39DF-402B-A363-912A87BB3DF9}" type="pres">
      <dgm:prSet presAssocID="{9A3A73E7-A908-410E-BEDF-D7390A19ABA1}" presName="space" presStyleCnt="0"/>
      <dgm:spPr/>
    </dgm:pt>
    <dgm:pt modelId="{E0B3C666-D985-404A-826F-EF87DECED040}" type="pres">
      <dgm:prSet presAssocID="{70C6FBD4-5E3C-4222-B798-D36A87923367}" presName="composite" presStyleCnt="0"/>
      <dgm:spPr/>
    </dgm:pt>
    <dgm:pt modelId="{253130AA-468D-4313-B6ED-CF857B775F4A}" type="pres">
      <dgm:prSet presAssocID="{70C6FBD4-5E3C-4222-B798-D36A87923367}" presName="LShape" presStyleLbl="alignNode1" presStyleIdx="4" presStyleCnt="7"/>
      <dgm:spPr/>
    </dgm:pt>
    <dgm:pt modelId="{6C8E24C9-051E-4BF5-AD49-7E440F17830D}" type="pres">
      <dgm:prSet presAssocID="{70C6FBD4-5E3C-4222-B798-D36A87923367}" presName="ParentText" presStyleLbl="revTx" presStyleIdx="2" presStyleCnt="4">
        <dgm:presLayoutVars>
          <dgm:chMax val="0"/>
          <dgm:chPref val="0"/>
          <dgm:bulletEnabled val="1"/>
        </dgm:presLayoutVars>
      </dgm:prSet>
      <dgm:spPr/>
      <dgm:t>
        <a:bodyPr/>
        <a:lstStyle/>
        <a:p>
          <a:endParaRPr lang="es-ES_tradnl"/>
        </a:p>
      </dgm:t>
    </dgm:pt>
    <dgm:pt modelId="{F3FB8FD4-796D-4DDF-AD2B-9C4C588353F7}" type="pres">
      <dgm:prSet presAssocID="{70C6FBD4-5E3C-4222-B798-D36A87923367}" presName="Triangle" presStyleLbl="alignNode1" presStyleIdx="5" presStyleCnt="7"/>
      <dgm:spPr/>
    </dgm:pt>
    <dgm:pt modelId="{24D8B398-1745-4DB9-BDFA-06DEEB705215}" type="pres">
      <dgm:prSet presAssocID="{156A9E0B-0E6C-4128-A2AA-84724F83B125}" presName="sibTrans" presStyleCnt="0"/>
      <dgm:spPr/>
    </dgm:pt>
    <dgm:pt modelId="{73908893-FB5E-41BF-BDAD-0474D7140921}" type="pres">
      <dgm:prSet presAssocID="{156A9E0B-0E6C-4128-A2AA-84724F83B125}" presName="space" presStyleCnt="0"/>
      <dgm:spPr/>
    </dgm:pt>
    <dgm:pt modelId="{0CD8FAB4-5F94-4509-B631-C1555B1D7B78}" type="pres">
      <dgm:prSet presAssocID="{3B59C468-B507-4080-88D1-EB7ECFD52151}" presName="composite" presStyleCnt="0"/>
      <dgm:spPr/>
    </dgm:pt>
    <dgm:pt modelId="{545176B5-8791-4BE5-90B5-57EF7F5EFD44}" type="pres">
      <dgm:prSet presAssocID="{3B59C468-B507-4080-88D1-EB7ECFD52151}" presName="LShape" presStyleLbl="alignNode1" presStyleIdx="6" presStyleCnt="7"/>
      <dgm:spPr/>
    </dgm:pt>
    <dgm:pt modelId="{342C1C32-447F-48BD-A482-7C700E486F63}" type="pres">
      <dgm:prSet presAssocID="{3B59C468-B507-4080-88D1-EB7ECFD52151}" presName="ParentText" presStyleLbl="revTx" presStyleIdx="3" presStyleCnt="4">
        <dgm:presLayoutVars>
          <dgm:chMax val="0"/>
          <dgm:chPref val="0"/>
          <dgm:bulletEnabled val="1"/>
        </dgm:presLayoutVars>
      </dgm:prSet>
      <dgm:spPr/>
      <dgm:t>
        <a:bodyPr/>
        <a:lstStyle/>
        <a:p>
          <a:endParaRPr lang="es-ES_tradnl"/>
        </a:p>
      </dgm:t>
    </dgm:pt>
  </dgm:ptLst>
  <dgm:cxnLst>
    <dgm:cxn modelId="{6BD4D25A-C00C-4B64-BF28-35E0E2005F17}" srcId="{136302FF-C108-4EA8-A2A5-07205CC789D3}" destId="{5447D7F0-A3BA-4EBA-BB2B-B479534144C7}" srcOrd="1" destOrd="0" parTransId="{F73A57A4-CE39-4ED0-9253-8AAC3C8AFAD0}" sibTransId="{9A3A73E7-A908-410E-BEDF-D7390A19ABA1}"/>
    <dgm:cxn modelId="{092604C4-80F5-46D5-B0D0-78F89F8E3D25}" srcId="{136302FF-C108-4EA8-A2A5-07205CC789D3}" destId="{3B59C468-B507-4080-88D1-EB7ECFD52151}" srcOrd="3" destOrd="0" parTransId="{DD40DF70-C972-4BE8-8232-2B221DB304EE}" sibTransId="{5D4CA9ED-F480-4975-8C90-6823DE43A1C8}"/>
    <dgm:cxn modelId="{6F9657AF-D19D-4FBD-ADEF-C0053C8BC816}" type="presOf" srcId="{136302FF-C108-4EA8-A2A5-07205CC789D3}" destId="{1664F14B-A03D-418B-9AA3-AA72C9E73735}" srcOrd="0" destOrd="0" presId="urn:microsoft.com/office/officeart/2009/3/layout/StepUpProcess"/>
    <dgm:cxn modelId="{AC4D4260-1317-4614-AB4A-D3BA83D4B7C2}" type="presOf" srcId="{3B59C468-B507-4080-88D1-EB7ECFD52151}" destId="{342C1C32-447F-48BD-A482-7C700E486F63}" srcOrd="0" destOrd="0" presId="urn:microsoft.com/office/officeart/2009/3/layout/StepUpProcess"/>
    <dgm:cxn modelId="{06198106-29B3-452A-B3BC-15CFC097A798}" srcId="{136302FF-C108-4EA8-A2A5-07205CC789D3}" destId="{F58C89E6-B526-40D3-9781-A87196A81037}" srcOrd="0" destOrd="0" parTransId="{957B2A00-9E44-4CC1-8459-3198B3F0C342}" sibTransId="{4CE1673C-33AF-401C-A631-5C6CD68227C4}"/>
    <dgm:cxn modelId="{7A41190A-337D-422F-BE75-EDF648D71DBF}" type="presOf" srcId="{F58C89E6-B526-40D3-9781-A87196A81037}" destId="{CDED173E-EE91-432C-B82F-F28AD01A3A0B}" srcOrd="0" destOrd="0" presId="urn:microsoft.com/office/officeart/2009/3/layout/StepUpProcess"/>
    <dgm:cxn modelId="{F7FBC966-E346-47CD-B250-F1125960034B}" type="presOf" srcId="{70C6FBD4-5E3C-4222-B798-D36A87923367}" destId="{6C8E24C9-051E-4BF5-AD49-7E440F17830D}" srcOrd="0" destOrd="0" presId="urn:microsoft.com/office/officeart/2009/3/layout/StepUpProcess"/>
    <dgm:cxn modelId="{888C5F14-B179-40FF-B29E-48EAEB7A90C8}" type="presOf" srcId="{5447D7F0-A3BA-4EBA-BB2B-B479534144C7}" destId="{AF3BFAC0-31FA-4E73-8788-0E332EF52AB1}" srcOrd="0" destOrd="0" presId="urn:microsoft.com/office/officeart/2009/3/layout/StepUpProcess"/>
    <dgm:cxn modelId="{AC0470F4-5AF5-4ECB-83A8-601685CAF095}" srcId="{136302FF-C108-4EA8-A2A5-07205CC789D3}" destId="{70C6FBD4-5E3C-4222-B798-D36A87923367}" srcOrd="2" destOrd="0" parTransId="{D97CCA78-1CEC-468F-9CC4-E1C491ACF52E}" sibTransId="{156A9E0B-0E6C-4128-A2AA-84724F83B125}"/>
    <dgm:cxn modelId="{E4B9D7A6-CF38-41E1-B94C-AFC15248B299}" type="presParOf" srcId="{1664F14B-A03D-418B-9AA3-AA72C9E73735}" destId="{17EC2B20-13C0-4DC0-8FCE-7C55F50F6FC5}" srcOrd="0" destOrd="0" presId="urn:microsoft.com/office/officeart/2009/3/layout/StepUpProcess"/>
    <dgm:cxn modelId="{0DB3F77A-9268-48D5-BA22-42BB53A47306}" type="presParOf" srcId="{17EC2B20-13C0-4DC0-8FCE-7C55F50F6FC5}" destId="{B7BABDAB-5B70-4A7F-9D89-1CCB78CE1A3E}" srcOrd="0" destOrd="0" presId="urn:microsoft.com/office/officeart/2009/3/layout/StepUpProcess"/>
    <dgm:cxn modelId="{E5DB0B00-F21F-4BBE-80E1-9648DE73B2E4}" type="presParOf" srcId="{17EC2B20-13C0-4DC0-8FCE-7C55F50F6FC5}" destId="{CDED173E-EE91-432C-B82F-F28AD01A3A0B}" srcOrd="1" destOrd="0" presId="urn:microsoft.com/office/officeart/2009/3/layout/StepUpProcess"/>
    <dgm:cxn modelId="{D234B131-E48D-4C3F-8917-68292E996EB9}" type="presParOf" srcId="{17EC2B20-13C0-4DC0-8FCE-7C55F50F6FC5}" destId="{13095FE0-C21A-4E29-9DBD-50586466E3D5}" srcOrd="2" destOrd="0" presId="urn:microsoft.com/office/officeart/2009/3/layout/StepUpProcess"/>
    <dgm:cxn modelId="{678F52AB-C378-4847-80B9-FC18EC6C2B32}" type="presParOf" srcId="{1664F14B-A03D-418B-9AA3-AA72C9E73735}" destId="{F4BEBCBC-5681-4391-8441-155ED123F1A1}" srcOrd="1" destOrd="0" presId="urn:microsoft.com/office/officeart/2009/3/layout/StepUpProcess"/>
    <dgm:cxn modelId="{4C80C680-7398-4C30-B18F-EFE61A127D46}" type="presParOf" srcId="{F4BEBCBC-5681-4391-8441-155ED123F1A1}" destId="{39BB40AD-E805-4D3D-9BE0-2B950A317175}" srcOrd="0" destOrd="0" presId="urn:microsoft.com/office/officeart/2009/3/layout/StepUpProcess"/>
    <dgm:cxn modelId="{59F0287E-64C6-42E7-8F75-0B5D7806A200}" type="presParOf" srcId="{1664F14B-A03D-418B-9AA3-AA72C9E73735}" destId="{5D0B51AC-8D5A-4EF6-B432-79F76EAA6E3D}" srcOrd="2" destOrd="0" presId="urn:microsoft.com/office/officeart/2009/3/layout/StepUpProcess"/>
    <dgm:cxn modelId="{8FA427D2-E16C-4CE4-A060-09851953EA5E}" type="presParOf" srcId="{5D0B51AC-8D5A-4EF6-B432-79F76EAA6E3D}" destId="{6C665FD9-6565-4878-A3AC-AE4483E10645}" srcOrd="0" destOrd="0" presId="urn:microsoft.com/office/officeart/2009/3/layout/StepUpProcess"/>
    <dgm:cxn modelId="{941BDB55-6AEC-440D-B9F0-2F5C1541189B}" type="presParOf" srcId="{5D0B51AC-8D5A-4EF6-B432-79F76EAA6E3D}" destId="{AF3BFAC0-31FA-4E73-8788-0E332EF52AB1}" srcOrd="1" destOrd="0" presId="urn:microsoft.com/office/officeart/2009/3/layout/StepUpProcess"/>
    <dgm:cxn modelId="{42F5F19D-7587-49C5-A4D2-800273F4F745}" type="presParOf" srcId="{5D0B51AC-8D5A-4EF6-B432-79F76EAA6E3D}" destId="{36D8BDF2-245C-4757-BB29-0829618DA438}" srcOrd="2" destOrd="0" presId="urn:microsoft.com/office/officeart/2009/3/layout/StepUpProcess"/>
    <dgm:cxn modelId="{34230A2A-C85B-4182-991B-9309CB1AE134}" type="presParOf" srcId="{1664F14B-A03D-418B-9AA3-AA72C9E73735}" destId="{6034C0E4-6225-4111-A10A-EF2413644235}" srcOrd="3" destOrd="0" presId="urn:microsoft.com/office/officeart/2009/3/layout/StepUpProcess"/>
    <dgm:cxn modelId="{CBB7CFD5-B138-4DBA-BC49-57E8DF7F7C7E}" type="presParOf" srcId="{6034C0E4-6225-4111-A10A-EF2413644235}" destId="{54A6925C-39DF-402B-A363-912A87BB3DF9}" srcOrd="0" destOrd="0" presId="urn:microsoft.com/office/officeart/2009/3/layout/StepUpProcess"/>
    <dgm:cxn modelId="{A77AD7EF-DBB7-43A1-B3BA-83D044FED666}" type="presParOf" srcId="{1664F14B-A03D-418B-9AA3-AA72C9E73735}" destId="{E0B3C666-D985-404A-826F-EF87DECED040}" srcOrd="4" destOrd="0" presId="urn:microsoft.com/office/officeart/2009/3/layout/StepUpProcess"/>
    <dgm:cxn modelId="{4D6AC74D-A260-4A36-9465-110284EC98A9}" type="presParOf" srcId="{E0B3C666-D985-404A-826F-EF87DECED040}" destId="{253130AA-468D-4313-B6ED-CF857B775F4A}" srcOrd="0" destOrd="0" presId="urn:microsoft.com/office/officeart/2009/3/layout/StepUpProcess"/>
    <dgm:cxn modelId="{965CCD57-2E4A-403A-BD85-8516B966BD5A}" type="presParOf" srcId="{E0B3C666-D985-404A-826F-EF87DECED040}" destId="{6C8E24C9-051E-4BF5-AD49-7E440F17830D}" srcOrd="1" destOrd="0" presId="urn:microsoft.com/office/officeart/2009/3/layout/StepUpProcess"/>
    <dgm:cxn modelId="{B99699BD-CACE-4E77-9DBE-31711CD02DE4}" type="presParOf" srcId="{E0B3C666-D985-404A-826F-EF87DECED040}" destId="{F3FB8FD4-796D-4DDF-AD2B-9C4C588353F7}" srcOrd="2" destOrd="0" presId="urn:microsoft.com/office/officeart/2009/3/layout/StepUpProcess"/>
    <dgm:cxn modelId="{9A3B5461-E013-4F35-B92A-3AD4EA0AACA8}" type="presParOf" srcId="{1664F14B-A03D-418B-9AA3-AA72C9E73735}" destId="{24D8B398-1745-4DB9-BDFA-06DEEB705215}" srcOrd="5" destOrd="0" presId="urn:microsoft.com/office/officeart/2009/3/layout/StepUpProcess"/>
    <dgm:cxn modelId="{FA849126-D930-4DCC-A9C8-31CFB824BC11}" type="presParOf" srcId="{24D8B398-1745-4DB9-BDFA-06DEEB705215}" destId="{73908893-FB5E-41BF-BDAD-0474D7140921}" srcOrd="0" destOrd="0" presId="urn:microsoft.com/office/officeart/2009/3/layout/StepUpProcess"/>
    <dgm:cxn modelId="{31A0F8DE-B62A-44FC-B4A2-D2276CE543E7}" type="presParOf" srcId="{1664F14B-A03D-418B-9AA3-AA72C9E73735}" destId="{0CD8FAB4-5F94-4509-B631-C1555B1D7B78}" srcOrd="6" destOrd="0" presId="urn:microsoft.com/office/officeart/2009/3/layout/StepUpProcess"/>
    <dgm:cxn modelId="{8CFBB520-DA53-4190-B34B-D137E7734260}" type="presParOf" srcId="{0CD8FAB4-5F94-4509-B631-C1555B1D7B78}" destId="{545176B5-8791-4BE5-90B5-57EF7F5EFD44}" srcOrd="0" destOrd="0" presId="urn:microsoft.com/office/officeart/2009/3/layout/StepUpProcess"/>
    <dgm:cxn modelId="{4BB0274C-8793-4E47-8F6F-BE6FD06D392D}" type="presParOf" srcId="{0CD8FAB4-5F94-4509-B631-C1555B1D7B78}" destId="{342C1C32-447F-48BD-A482-7C700E486F6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r>
            <a:rPr lang="es-ES" dirty="0"/>
            <a:t>Secuenciales</a:t>
          </a:r>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r>
            <a:rPr lang="es-ES" dirty="0"/>
            <a:t>Selectivas o De Decisión</a:t>
          </a:r>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r>
            <a:rPr lang="es-ES" dirty="0"/>
            <a:t>Repetitivas</a:t>
          </a:r>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t>
        <a:bodyPr/>
        <a:lstStyle/>
        <a:p>
          <a:endParaRPr lang="es-ES_tradnl"/>
        </a:p>
      </dgm:t>
    </dgm:pt>
    <dgm:pt modelId="{DF526933-6102-4D6B-B5BE-F0FC7655F250}" type="pres">
      <dgm:prSet presAssocID="{235BFB4C-93D8-43D1-865A-2771628B091F}" presName="parentText" presStyleLbl="node1" presStyleIdx="0" presStyleCnt="3">
        <dgm:presLayoutVars>
          <dgm:chMax val="0"/>
          <dgm:bulletEnabled val="1"/>
        </dgm:presLayoutVars>
      </dgm:prSet>
      <dgm:spPr/>
      <dgm:t>
        <a:bodyPr/>
        <a:lstStyle/>
        <a:p>
          <a:endParaRPr lang="es-ES_tradnl"/>
        </a:p>
      </dgm:t>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t>
        <a:bodyPr/>
        <a:lstStyle/>
        <a:p>
          <a:endParaRPr lang="es-ES_tradnl"/>
        </a:p>
      </dgm:t>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t>
        <a:bodyPr/>
        <a:lstStyle/>
        <a:p>
          <a:endParaRPr lang="es-ES_tradnl"/>
        </a:p>
      </dgm:t>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AR" dirty="0"/>
            <a:t>Pilas</a:t>
          </a:r>
          <a:endParaRPr lang="es-ES" dirty="0"/>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Colas</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Listas</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t>
        <a:bodyPr/>
        <a:lstStyle/>
        <a:p>
          <a:endParaRPr lang="es-ES_tradnl"/>
        </a:p>
      </dgm:t>
    </dgm:pt>
    <dgm:pt modelId="{DF526933-6102-4D6B-B5BE-F0FC7655F250}" type="pres">
      <dgm:prSet presAssocID="{235BFB4C-93D8-43D1-865A-2771628B091F}" presName="parentText" presStyleLbl="node1" presStyleIdx="0" presStyleCnt="3">
        <dgm:presLayoutVars>
          <dgm:chMax val="0"/>
          <dgm:bulletEnabled val="1"/>
        </dgm:presLayoutVars>
      </dgm:prSet>
      <dgm:spPr/>
      <dgm:t>
        <a:bodyPr/>
        <a:lstStyle/>
        <a:p>
          <a:endParaRPr lang="es-ES_tradnl"/>
        </a:p>
      </dgm:t>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t>
        <a:bodyPr/>
        <a:lstStyle/>
        <a:p>
          <a:endParaRPr lang="es-ES_tradnl"/>
        </a:p>
      </dgm:t>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t>
        <a:bodyPr/>
        <a:lstStyle/>
        <a:p>
          <a:endParaRPr lang="es-ES_tradnl"/>
        </a:p>
      </dgm:t>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F7E978-968D-4ECF-9093-9D72ECD0824B}"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s-ES"/>
        </a:p>
      </dgm:t>
    </dgm:pt>
    <dgm:pt modelId="{33E53577-BCF2-43EF-BC80-45F3E1F8AF3C}">
      <dgm:prSet phldrT="[Texto]"/>
      <dgm:spPr/>
      <dgm:t>
        <a:bodyPr/>
        <a:lstStyle/>
        <a:p>
          <a:r>
            <a:rPr lang="es-ES" dirty="0"/>
            <a:t>Definición del Problema</a:t>
          </a:r>
        </a:p>
      </dgm:t>
    </dgm:pt>
    <dgm:pt modelId="{F370B2F3-3ADE-4D56-B349-70542B4AAA9C}" type="parTrans" cxnId="{684C6BB7-B168-4C77-A59A-15C4B09169D2}">
      <dgm:prSet/>
      <dgm:spPr/>
      <dgm:t>
        <a:bodyPr/>
        <a:lstStyle/>
        <a:p>
          <a:endParaRPr lang="es-ES"/>
        </a:p>
      </dgm:t>
    </dgm:pt>
    <dgm:pt modelId="{FF13CB95-7363-4A4E-B831-0EBE503BAD60}" type="sibTrans" cxnId="{684C6BB7-B168-4C77-A59A-15C4B09169D2}">
      <dgm:prSet/>
      <dgm:spPr/>
      <dgm:t>
        <a:bodyPr/>
        <a:lstStyle/>
        <a:p>
          <a:endParaRPr lang="es-ES"/>
        </a:p>
      </dgm:t>
    </dgm:pt>
    <dgm:pt modelId="{2E9F3AFA-42EE-4C20-82FF-15A50B8D0AF0}">
      <dgm:prSet phldrT="[Texto]"/>
      <dgm:spPr/>
      <dgm:t>
        <a:bodyPr/>
        <a:lstStyle/>
        <a:p>
          <a:r>
            <a:rPr lang="es-ES" dirty="0"/>
            <a:t>Análisis del Problema</a:t>
          </a:r>
        </a:p>
      </dgm:t>
    </dgm:pt>
    <dgm:pt modelId="{FCCA6856-33F2-4D6B-908B-7FCBE19FF640}" type="parTrans" cxnId="{FFD7AE9D-5B77-488D-BE44-0ABC7C9C412E}">
      <dgm:prSet/>
      <dgm:spPr/>
      <dgm:t>
        <a:bodyPr/>
        <a:lstStyle/>
        <a:p>
          <a:endParaRPr lang="es-ES"/>
        </a:p>
      </dgm:t>
    </dgm:pt>
    <dgm:pt modelId="{8EFA888C-FDD6-4074-B239-513D8D044575}" type="sibTrans" cxnId="{FFD7AE9D-5B77-488D-BE44-0ABC7C9C412E}">
      <dgm:prSet/>
      <dgm:spPr/>
      <dgm:t>
        <a:bodyPr/>
        <a:lstStyle/>
        <a:p>
          <a:endParaRPr lang="es-ES"/>
        </a:p>
      </dgm:t>
    </dgm:pt>
    <dgm:pt modelId="{8C08CEBF-2ED5-4562-B51B-DA60CEE60ED7}">
      <dgm:prSet phldrT="[Texto]"/>
      <dgm:spPr/>
      <dgm:t>
        <a:bodyPr/>
        <a:lstStyle/>
        <a:p>
          <a:r>
            <a:rPr lang="es-ES" dirty="0"/>
            <a:t>Diseño del Algoritmo</a:t>
          </a:r>
        </a:p>
      </dgm:t>
    </dgm:pt>
    <dgm:pt modelId="{CAC17698-F40A-464E-9C4F-D2BFAF89F23A}" type="parTrans" cxnId="{3464AD1B-2073-46F0-B6A7-14C6C0892C3C}">
      <dgm:prSet/>
      <dgm:spPr/>
      <dgm:t>
        <a:bodyPr/>
        <a:lstStyle/>
        <a:p>
          <a:endParaRPr lang="es-ES"/>
        </a:p>
      </dgm:t>
    </dgm:pt>
    <dgm:pt modelId="{725FB859-8C9E-49DD-A0D4-506CB842D91F}" type="sibTrans" cxnId="{3464AD1B-2073-46F0-B6A7-14C6C0892C3C}">
      <dgm:prSet/>
      <dgm:spPr/>
      <dgm:t>
        <a:bodyPr/>
        <a:lstStyle/>
        <a:p>
          <a:endParaRPr lang="es-ES"/>
        </a:p>
      </dgm:t>
    </dgm:pt>
    <dgm:pt modelId="{E5F972D2-9874-46B8-BC40-C9ABBB39AF91}">
      <dgm:prSet phldrT="[Texto]"/>
      <dgm:spPr/>
      <dgm:t>
        <a:bodyPr/>
        <a:lstStyle/>
        <a:p>
          <a:r>
            <a:rPr lang="es-ES" dirty="0"/>
            <a:t>Codificación</a:t>
          </a:r>
        </a:p>
      </dgm:t>
    </dgm:pt>
    <dgm:pt modelId="{A9734A4A-5C0E-42B1-96D6-514B1D3D4306}" type="parTrans" cxnId="{595B55BA-3164-45E5-9F28-2070D38D323F}">
      <dgm:prSet/>
      <dgm:spPr/>
      <dgm:t>
        <a:bodyPr/>
        <a:lstStyle/>
        <a:p>
          <a:endParaRPr lang="es-ES"/>
        </a:p>
      </dgm:t>
    </dgm:pt>
    <dgm:pt modelId="{900C7A4E-7E93-42DA-9134-CFA424013FB9}" type="sibTrans" cxnId="{595B55BA-3164-45E5-9F28-2070D38D323F}">
      <dgm:prSet/>
      <dgm:spPr/>
      <dgm:t>
        <a:bodyPr/>
        <a:lstStyle/>
        <a:p>
          <a:endParaRPr lang="es-ES"/>
        </a:p>
      </dgm:t>
    </dgm:pt>
    <dgm:pt modelId="{3A7B5AAF-7872-4534-9DDA-0E9D18A4E154}">
      <dgm:prSet phldrT="[Texto]"/>
      <dgm:spPr/>
      <dgm:t>
        <a:bodyPr/>
        <a:lstStyle/>
        <a:p>
          <a:r>
            <a:rPr lang="es-ES" dirty="0"/>
            <a:t>Prueba y Depuración</a:t>
          </a:r>
        </a:p>
      </dgm:t>
    </dgm:pt>
    <dgm:pt modelId="{3D9DEECE-2B69-4E9C-8FF9-50C5FD124AFB}" type="parTrans" cxnId="{917E55CA-6607-46A0-AC9A-C8D0421C0039}">
      <dgm:prSet/>
      <dgm:spPr/>
      <dgm:t>
        <a:bodyPr/>
        <a:lstStyle/>
        <a:p>
          <a:endParaRPr lang="es-ES"/>
        </a:p>
      </dgm:t>
    </dgm:pt>
    <dgm:pt modelId="{FA3A687D-318C-4336-8B77-F1AC688ED864}" type="sibTrans" cxnId="{917E55CA-6607-46A0-AC9A-C8D0421C0039}">
      <dgm:prSet/>
      <dgm:spPr/>
      <dgm:t>
        <a:bodyPr/>
        <a:lstStyle/>
        <a:p>
          <a:endParaRPr lang="es-ES"/>
        </a:p>
      </dgm:t>
    </dgm:pt>
    <dgm:pt modelId="{60FA947C-2F8D-44E2-9B4E-B5124BB277DF}" type="pres">
      <dgm:prSet presAssocID="{34F7E978-968D-4ECF-9093-9D72ECD0824B}" presName="rootnode" presStyleCnt="0">
        <dgm:presLayoutVars>
          <dgm:chMax/>
          <dgm:chPref/>
          <dgm:dir/>
          <dgm:animLvl val="lvl"/>
        </dgm:presLayoutVars>
      </dgm:prSet>
      <dgm:spPr/>
      <dgm:t>
        <a:bodyPr/>
        <a:lstStyle/>
        <a:p>
          <a:endParaRPr lang="es-ES_tradnl"/>
        </a:p>
      </dgm:t>
    </dgm:pt>
    <dgm:pt modelId="{DA3C5B20-C798-492F-9248-75BF2A81BDFB}" type="pres">
      <dgm:prSet presAssocID="{33E53577-BCF2-43EF-BC80-45F3E1F8AF3C}" presName="composite" presStyleCnt="0"/>
      <dgm:spPr/>
    </dgm:pt>
    <dgm:pt modelId="{784C4BF5-D91E-4F91-B37D-B3328E1EBAD9}" type="pres">
      <dgm:prSet presAssocID="{33E53577-BCF2-43EF-BC80-45F3E1F8AF3C}" presName="LShape" presStyleLbl="alignNode1" presStyleIdx="0" presStyleCnt="9"/>
      <dgm:spPr/>
    </dgm:pt>
    <dgm:pt modelId="{8727F1BF-72FD-4343-809B-F6FE9211179E}" type="pres">
      <dgm:prSet presAssocID="{33E53577-BCF2-43EF-BC80-45F3E1F8AF3C}" presName="ParentText" presStyleLbl="revTx" presStyleIdx="0" presStyleCnt="5">
        <dgm:presLayoutVars>
          <dgm:chMax val="0"/>
          <dgm:chPref val="0"/>
          <dgm:bulletEnabled val="1"/>
        </dgm:presLayoutVars>
      </dgm:prSet>
      <dgm:spPr/>
      <dgm:t>
        <a:bodyPr/>
        <a:lstStyle/>
        <a:p>
          <a:endParaRPr lang="es-ES_tradnl"/>
        </a:p>
      </dgm:t>
    </dgm:pt>
    <dgm:pt modelId="{68CC12A8-E94A-44C3-A615-6403FD004EF0}" type="pres">
      <dgm:prSet presAssocID="{33E53577-BCF2-43EF-BC80-45F3E1F8AF3C}" presName="Triangle" presStyleLbl="alignNode1" presStyleIdx="1" presStyleCnt="9"/>
      <dgm:spPr/>
    </dgm:pt>
    <dgm:pt modelId="{E32E10D3-59C3-411C-9CEB-715776333686}" type="pres">
      <dgm:prSet presAssocID="{FF13CB95-7363-4A4E-B831-0EBE503BAD60}" presName="sibTrans" presStyleCnt="0"/>
      <dgm:spPr/>
    </dgm:pt>
    <dgm:pt modelId="{6A767B41-F29C-4BEF-8172-8735F631304C}" type="pres">
      <dgm:prSet presAssocID="{FF13CB95-7363-4A4E-B831-0EBE503BAD60}" presName="space" presStyleCnt="0"/>
      <dgm:spPr/>
    </dgm:pt>
    <dgm:pt modelId="{5C3531DC-7B04-41D7-8B69-8ABCC54A8237}" type="pres">
      <dgm:prSet presAssocID="{2E9F3AFA-42EE-4C20-82FF-15A50B8D0AF0}" presName="composite" presStyleCnt="0"/>
      <dgm:spPr/>
    </dgm:pt>
    <dgm:pt modelId="{7BE6C9A3-91A2-4792-A517-F881CBE34167}" type="pres">
      <dgm:prSet presAssocID="{2E9F3AFA-42EE-4C20-82FF-15A50B8D0AF0}" presName="LShape" presStyleLbl="alignNode1" presStyleIdx="2" presStyleCnt="9"/>
      <dgm:spPr/>
    </dgm:pt>
    <dgm:pt modelId="{B7F0AC89-4F7F-4A8B-A2CB-AF88F2558058}" type="pres">
      <dgm:prSet presAssocID="{2E9F3AFA-42EE-4C20-82FF-15A50B8D0AF0}" presName="ParentText" presStyleLbl="revTx" presStyleIdx="1" presStyleCnt="5">
        <dgm:presLayoutVars>
          <dgm:chMax val="0"/>
          <dgm:chPref val="0"/>
          <dgm:bulletEnabled val="1"/>
        </dgm:presLayoutVars>
      </dgm:prSet>
      <dgm:spPr/>
      <dgm:t>
        <a:bodyPr/>
        <a:lstStyle/>
        <a:p>
          <a:endParaRPr lang="es-ES_tradnl"/>
        </a:p>
      </dgm:t>
    </dgm:pt>
    <dgm:pt modelId="{7007213D-7542-4A5C-B837-3EB0525CFF06}" type="pres">
      <dgm:prSet presAssocID="{2E9F3AFA-42EE-4C20-82FF-15A50B8D0AF0}" presName="Triangle" presStyleLbl="alignNode1" presStyleIdx="3" presStyleCnt="9"/>
      <dgm:spPr/>
    </dgm:pt>
    <dgm:pt modelId="{DFF5C47D-1BB9-45C3-B1C4-F56B547A8216}" type="pres">
      <dgm:prSet presAssocID="{8EFA888C-FDD6-4074-B239-513D8D044575}" presName="sibTrans" presStyleCnt="0"/>
      <dgm:spPr/>
    </dgm:pt>
    <dgm:pt modelId="{F888162D-C1F7-4765-B1CE-257FFF4EB3A2}" type="pres">
      <dgm:prSet presAssocID="{8EFA888C-FDD6-4074-B239-513D8D044575}" presName="space" presStyleCnt="0"/>
      <dgm:spPr/>
    </dgm:pt>
    <dgm:pt modelId="{A24630CA-867D-47F8-81C2-0630DADD1483}" type="pres">
      <dgm:prSet presAssocID="{8C08CEBF-2ED5-4562-B51B-DA60CEE60ED7}" presName="composite" presStyleCnt="0"/>
      <dgm:spPr/>
    </dgm:pt>
    <dgm:pt modelId="{3979878E-D7D7-460B-8A0D-DFE6FAEA6D1F}" type="pres">
      <dgm:prSet presAssocID="{8C08CEBF-2ED5-4562-B51B-DA60CEE60ED7}" presName="LShape" presStyleLbl="alignNode1" presStyleIdx="4" presStyleCnt="9"/>
      <dgm:spPr/>
    </dgm:pt>
    <dgm:pt modelId="{39498BE0-67A6-4BF5-9A53-70C6F3AC17D4}" type="pres">
      <dgm:prSet presAssocID="{8C08CEBF-2ED5-4562-B51B-DA60CEE60ED7}" presName="ParentText" presStyleLbl="revTx" presStyleIdx="2" presStyleCnt="5">
        <dgm:presLayoutVars>
          <dgm:chMax val="0"/>
          <dgm:chPref val="0"/>
          <dgm:bulletEnabled val="1"/>
        </dgm:presLayoutVars>
      </dgm:prSet>
      <dgm:spPr/>
      <dgm:t>
        <a:bodyPr/>
        <a:lstStyle/>
        <a:p>
          <a:endParaRPr lang="es-ES_tradnl"/>
        </a:p>
      </dgm:t>
    </dgm:pt>
    <dgm:pt modelId="{8CA52704-B310-47D5-8299-9828F5FECEE2}" type="pres">
      <dgm:prSet presAssocID="{8C08CEBF-2ED5-4562-B51B-DA60CEE60ED7}" presName="Triangle" presStyleLbl="alignNode1" presStyleIdx="5" presStyleCnt="9"/>
      <dgm:spPr/>
    </dgm:pt>
    <dgm:pt modelId="{E2329B87-1141-40F1-AAF2-2495B92469EF}" type="pres">
      <dgm:prSet presAssocID="{725FB859-8C9E-49DD-A0D4-506CB842D91F}" presName="sibTrans" presStyleCnt="0"/>
      <dgm:spPr/>
    </dgm:pt>
    <dgm:pt modelId="{37590243-31DC-4F8C-876D-7580BC163A67}" type="pres">
      <dgm:prSet presAssocID="{725FB859-8C9E-49DD-A0D4-506CB842D91F}" presName="space" presStyleCnt="0"/>
      <dgm:spPr/>
    </dgm:pt>
    <dgm:pt modelId="{70527F81-0351-4710-A82C-49030BAC530B}" type="pres">
      <dgm:prSet presAssocID="{E5F972D2-9874-46B8-BC40-C9ABBB39AF91}" presName="composite" presStyleCnt="0"/>
      <dgm:spPr/>
    </dgm:pt>
    <dgm:pt modelId="{6AD0DEFA-6004-4FFD-99F3-75CCE0311435}" type="pres">
      <dgm:prSet presAssocID="{E5F972D2-9874-46B8-BC40-C9ABBB39AF91}" presName="LShape" presStyleLbl="alignNode1" presStyleIdx="6" presStyleCnt="9"/>
      <dgm:spPr/>
    </dgm:pt>
    <dgm:pt modelId="{ED1AD331-3CB4-4909-8006-26E5DDA938C3}" type="pres">
      <dgm:prSet presAssocID="{E5F972D2-9874-46B8-BC40-C9ABBB39AF91}" presName="ParentText" presStyleLbl="revTx" presStyleIdx="3" presStyleCnt="5">
        <dgm:presLayoutVars>
          <dgm:chMax val="0"/>
          <dgm:chPref val="0"/>
          <dgm:bulletEnabled val="1"/>
        </dgm:presLayoutVars>
      </dgm:prSet>
      <dgm:spPr/>
      <dgm:t>
        <a:bodyPr/>
        <a:lstStyle/>
        <a:p>
          <a:endParaRPr lang="es-ES_tradnl"/>
        </a:p>
      </dgm:t>
    </dgm:pt>
    <dgm:pt modelId="{620B742D-8117-4BFC-A702-2249C73060A8}" type="pres">
      <dgm:prSet presAssocID="{E5F972D2-9874-46B8-BC40-C9ABBB39AF91}" presName="Triangle" presStyleLbl="alignNode1" presStyleIdx="7" presStyleCnt="9"/>
      <dgm:spPr/>
    </dgm:pt>
    <dgm:pt modelId="{6F336931-EDC5-4B77-AE57-FC404C09AAC5}" type="pres">
      <dgm:prSet presAssocID="{900C7A4E-7E93-42DA-9134-CFA424013FB9}" presName="sibTrans" presStyleCnt="0"/>
      <dgm:spPr/>
    </dgm:pt>
    <dgm:pt modelId="{D19803F6-B8F1-4D49-B3D3-DB0BAE1EAA0F}" type="pres">
      <dgm:prSet presAssocID="{900C7A4E-7E93-42DA-9134-CFA424013FB9}" presName="space" presStyleCnt="0"/>
      <dgm:spPr/>
    </dgm:pt>
    <dgm:pt modelId="{1612BF4E-D965-4D43-971E-CDEC25AC150E}" type="pres">
      <dgm:prSet presAssocID="{3A7B5AAF-7872-4534-9DDA-0E9D18A4E154}" presName="composite" presStyleCnt="0"/>
      <dgm:spPr/>
    </dgm:pt>
    <dgm:pt modelId="{41693485-8FC1-4A8B-9A31-69C38CD6E5D3}" type="pres">
      <dgm:prSet presAssocID="{3A7B5AAF-7872-4534-9DDA-0E9D18A4E154}" presName="LShape" presStyleLbl="alignNode1" presStyleIdx="8" presStyleCnt="9"/>
      <dgm:spPr/>
    </dgm:pt>
    <dgm:pt modelId="{2615703D-383A-4ADD-B6F1-E3438FED357F}" type="pres">
      <dgm:prSet presAssocID="{3A7B5AAF-7872-4534-9DDA-0E9D18A4E154}" presName="ParentText" presStyleLbl="revTx" presStyleIdx="4" presStyleCnt="5">
        <dgm:presLayoutVars>
          <dgm:chMax val="0"/>
          <dgm:chPref val="0"/>
          <dgm:bulletEnabled val="1"/>
        </dgm:presLayoutVars>
      </dgm:prSet>
      <dgm:spPr/>
      <dgm:t>
        <a:bodyPr/>
        <a:lstStyle/>
        <a:p>
          <a:endParaRPr lang="es-ES_tradnl"/>
        </a:p>
      </dgm:t>
    </dgm:pt>
  </dgm:ptLst>
  <dgm:cxnLst>
    <dgm:cxn modelId="{684C6BB7-B168-4C77-A59A-15C4B09169D2}" srcId="{34F7E978-968D-4ECF-9093-9D72ECD0824B}" destId="{33E53577-BCF2-43EF-BC80-45F3E1F8AF3C}" srcOrd="0" destOrd="0" parTransId="{F370B2F3-3ADE-4D56-B349-70542B4AAA9C}" sibTransId="{FF13CB95-7363-4A4E-B831-0EBE503BAD60}"/>
    <dgm:cxn modelId="{D7B6FFAD-8C9E-4DE9-AEAA-5B956665F71B}" type="presOf" srcId="{34F7E978-968D-4ECF-9093-9D72ECD0824B}" destId="{60FA947C-2F8D-44E2-9B4E-B5124BB277DF}" srcOrd="0" destOrd="0" presId="urn:microsoft.com/office/officeart/2009/3/layout/StepUpProcess"/>
    <dgm:cxn modelId="{FFD7AE9D-5B77-488D-BE44-0ABC7C9C412E}" srcId="{34F7E978-968D-4ECF-9093-9D72ECD0824B}" destId="{2E9F3AFA-42EE-4C20-82FF-15A50B8D0AF0}" srcOrd="1" destOrd="0" parTransId="{FCCA6856-33F2-4D6B-908B-7FCBE19FF640}" sibTransId="{8EFA888C-FDD6-4074-B239-513D8D044575}"/>
    <dgm:cxn modelId="{74EEB730-6AF9-4CAF-A3AC-BFFC92857507}" type="presOf" srcId="{33E53577-BCF2-43EF-BC80-45F3E1F8AF3C}" destId="{8727F1BF-72FD-4343-809B-F6FE9211179E}" srcOrd="0" destOrd="0" presId="urn:microsoft.com/office/officeart/2009/3/layout/StepUpProcess"/>
    <dgm:cxn modelId="{3464AD1B-2073-46F0-B6A7-14C6C0892C3C}" srcId="{34F7E978-968D-4ECF-9093-9D72ECD0824B}" destId="{8C08CEBF-2ED5-4562-B51B-DA60CEE60ED7}" srcOrd="2" destOrd="0" parTransId="{CAC17698-F40A-464E-9C4F-D2BFAF89F23A}" sibTransId="{725FB859-8C9E-49DD-A0D4-506CB842D91F}"/>
    <dgm:cxn modelId="{595B55BA-3164-45E5-9F28-2070D38D323F}" srcId="{34F7E978-968D-4ECF-9093-9D72ECD0824B}" destId="{E5F972D2-9874-46B8-BC40-C9ABBB39AF91}" srcOrd="3" destOrd="0" parTransId="{A9734A4A-5C0E-42B1-96D6-514B1D3D4306}" sibTransId="{900C7A4E-7E93-42DA-9134-CFA424013FB9}"/>
    <dgm:cxn modelId="{6876E265-BFD0-4FC8-B83A-DF51301A91A4}" type="presOf" srcId="{E5F972D2-9874-46B8-BC40-C9ABBB39AF91}" destId="{ED1AD331-3CB4-4909-8006-26E5DDA938C3}" srcOrd="0" destOrd="0" presId="urn:microsoft.com/office/officeart/2009/3/layout/StepUpProcess"/>
    <dgm:cxn modelId="{2BA21AC7-BBB7-46F4-9FE6-4AC1EF7F0277}" type="presOf" srcId="{3A7B5AAF-7872-4534-9DDA-0E9D18A4E154}" destId="{2615703D-383A-4ADD-B6F1-E3438FED357F}" srcOrd="0" destOrd="0" presId="urn:microsoft.com/office/officeart/2009/3/layout/StepUpProcess"/>
    <dgm:cxn modelId="{917E55CA-6607-46A0-AC9A-C8D0421C0039}" srcId="{34F7E978-968D-4ECF-9093-9D72ECD0824B}" destId="{3A7B5AAF-7872-4534-9DDA-0E9D18A4E154}" srcOrd="4" destOrd="0" parTransId="{3D9DEECE-2B69-4E9C-8FF9-50C5FD124AFB}" sibTransId="{FA3A687D-318C-4336-8B77-F1AC688ED864}"/>
    <dgm:cxn modelId="{E44B25FF-172E-4B3E-890D-0BF9D945A7CE}" type="presOf" srcId="{2E9F3AFA-42EE-4C20-82FF-15A50B8D0AF0}" destId="{B7F0AC89-4F7F-4A8B-A2CB-AF88F2558058}" srcOrd="0" destOrd="0" presId="urn:microsoft.com/office/officeart/2009/3/layout/StepUpProcess"/>
    <dgm:cxn modelId="{F964E08F-2C3F-4A71-968D-BE6C4D6876F5}" type="presOf" srcId="{8C08CEBF-2ED5-4562-B51B-DA60CEE60ED7}" destId="{39498BE0-67A6-4BF5-9A53-70C6F3AC17D4}" srcOrd="0" destOrd="0" presId="urn:microsoft.com/office/officeart/2009/3/layout/StepUpProcess"/>
    <dgm:cxn modelId="{78884CF8-9BFB-49C2-B3D9-37277449636E}" type="presParOf" srcId="{60FA947C-2F8D-44E2-9B4E-B5124BB277DF}" destId="{DA3C5B20-C798-492F-9248-75BF2A81BDFB}" srcOrd="0" destOrd="0" presId="urn:microsoft.com/office/officeart/2009/3/layout/StepUpProcess"/>
    <dgm:cxn modelId="{7226E216-E050-4732-97B5-6A5F079476C4}" type="presParOf" srcId="{DA3C5B20-C798-492F-9248-75BF2A81BDFB}" destId="{784C4BF5-D91E-4F91-B37D-B3328E1EBAD9}" srcOrd="0" destOrd="0" presId="urn:microsoft.com/office/officeart/2009/3/layout/StepUpProcess"/>
    <dgm:cxn modelId="{7F4C10EB-A979-4A63-A500-D591A222DAD2}" type="presParOf" srcId="{DA3C5B20-C798-492F-9248-75BF2A81BDFB}" destId="{8727F1BF-72FD-4343-809B-F6FE9211179E}" srcOrd="1" destOrd="0" presId="urn:microsoft.com/office/officeart/2009/3/layout/StepUpProcess"/>
    <dgm:cxn modelId="{BBBB1D75-6F19-484D-8102-2FF31D540587}" type="presParOf" srcId="{DA3C5B20-C798-492F-9248-75BF2A81BDFB}" destId="{68CC12A8-E94A-44C3-A615-6403FD004EF0}" srcOrd="2" destOrd="0" presId="urn:microsoft.com/office/officeart/2009/3/layout/StepUpProcess"/>
    <dgm:cxn modelId="{369629A9-2C5D-4259-BC11-BACCD48BA277}" type="presParOf" srcId="{60FA947C-2F8D-44E2-9B4E-B5124BB277DF}" destId="{E32E10D3-59C3-411C-9CEB-715776333686}" srcOrd="1" destOrd="0" presId="urn:microsoft.com/office/officeart/2009/3/layout/StepUpProcess"/>
    <dgm:cxn modelId="{9A4085EF-A070-4691-BB48-8AAFE62D449B}" type="presParOf" srcId="{E32E10D3-59C3-411C-9CEB-715776333686}" destId="{6A767B41-F29C-4BEF-8172-8735F631304C}" srcOrd="0" destOrd="0" presId="urn:microsoft.com/office/officeart/2009/3/layout/StepUpProcess"/>
    <dgm:cxn modelId="{5ED471C4-250D-4979-AEDB-FB4153931483}" type="presParOf" srcId="{60FA947C-2F8D-44E2-9B4E-B5124BB277DF}" destId="{5C3531DC-7B04-41D7-8B69-8ABCC54A8237}" srcOrd="2" destOrd="0" presId="urn:microsoft.com/office/officeart/2009/3/layout/StepUpProcess"/>
    <dgm:cxn modelId="{A2500F74-FDCD-4055-9FCF-A67861B77610}" type="presParOf" srcId="{5C3531DC-7B04-41D7-8B69-8ABCC54A8237}" destId="{7BE6C9A3-91A2-4792-A517-F881CBE34167}" srcOrd="0" destOrd="0" presId="urn:microsoft.com/office/officeart/2009/3/layout/StepUpProcess"/>
    <dgm:cxn modelId="{A5B81E0E-1640-4A97-9F7B-BDF60DEA5653}" type="presParOf" srcId="{5C3531DC-7B04-41D7-8B69-8ABCC54A8237}" destId="{B7F0AC89-4F7F-4A8B-A2CB-AF88F2558058}" srcOrd="1" destOrd="0" presId="urn:microsoft.com/office/officeart/2009/3/layout/StepUpProcess"/>
    <dgm:cxn modelId="{51E6507A-4DEF-42E8-A0EF-28EA22FA25F8}" type="presParOf" srcId="{5C3531DC-7B04-41D7-8B69-8ABCC54A8237}" destId="{7007213D-7542-4A5C-B837-3EB0525CFF06}" srcOrd="2" destOrd="0" presId="urn:microsoft.com/office/officeart/2009/3/layout/StepUpProcess"/>
    <dgm:cxn modelId="{1009DBB7-279A-40D7-95FB-BB1D735090E0}" type="presParOf" srcId="{60FA947C-2F8D-44E2-9B4E-B5124BB277DF}" destId="{DFF5C47D-1BB9-45C3-B1C4-F56B547A8216}" srcOrd="3" destOrd="0" presId="urn:microsoft.com/office/officeart/2009/3/layout/StepUpProcess"/>
    <dgm:cxn modelId="{0D60E581-9A44-4A32-8475-38301A9184C0}" type="presParOf" srcId="{DFF5C47D-1BB9-45C3-B1C4-F56B547A8216}" destId="{F888162D-C1F7-4765-B1CE-257FFF4EB3A2}" srcOrd="0" destOrd="0" presId="urn:microsoft.com/office/officeart/2009/3/layout/StepUpProcess"/>
    <dgm:cxn modelId="{55C58BCE-4CA9-43AB-8F58-9AE3E671D420}" type="presParOf" srcId="{60FA947C-2F8D-44E2-9B4E-B5124BB277DF}" destId="{A24630CA-867D-47F8-81C2-0630DADD1483}" srcOrd="4" destOrd="0" presId="urn:microsoft.com/office/officeart/2009/3/layout/StepUpProcess"/>
    <dgm:cxn modelId="{2807BBE6-4682-48D7-8DA0-1A6CD9BD874B}" type="presParOf" srcId="{A24630CA-867D-47F8-81C2-0630DADD1483}" destId="{3979878E-D7D7-460B-8A0D-DFE6FAEA6D1F}" srcOrd="0" destOrd="0" presId="urn:microsoft.com/office/officeart/2009/3/layout/StepUpProcess"/>
    <dgm:cxn modelId="{C94BDAD0-1E54-44DC-9DC7-334032C4B8BB}" type="presParOf" srcId="{A24630CA-867D-47F8-81C2-0630DADD1483}" destId="{39498BE0-67A6-4BF5-9A53-70C6F3AC17D4}" srcOrd="1" destOrd="0" presId="urn:microsoft.com/office/officeart/2009/3/layout/StepUpProcess"/>
    <dgm:cxn modelId="{83156F34-DFF4-45E2-AA24-CF92CB4CC9D0}" type="presParOf" srcId="{A24630CA-867D-47F8-81C2-0630DADD1483}" destId="{8CA52704-B310-47D5-8299-9828F5FECEE2}" srcOrd="2" destOrd="0" presId="urn:microsoft.com/office/officeart/2009/3/layout/StepUpProcess"/>
    <dgm:cxn modelId="{C91A9D4E-2DA8-49A9-A72A-8B7A9BA2D5B0}" type="presParOf" srcId="{60FA947C-2F8D-44E2-9B4E-B5124BB277DF}" destId="{E2329B87-1141-40F1-AAF2-2495B92469EF}" srcOrd="5" destOrd="0" presId="urn:microsoft.com/office/officeart/2009/3/layout/StepUpProcess"/>
    <dgm:cxn modelId="{4EF4D020-51B3-4687-9358-E6D446D9D8C5}" type="presParOf" srcId="{E2329B87-1141-40F1-AAF2-2495B92469EF}" destId="{37590243-31DC-4F8C-876D-7580BC163A67}" srcOrd="0" destOrd="0" presId="urn:microsoft.com/office/officeart/2009/3/layout/StepUpProcess"/>
    <dgm:cxn modelId="{7F7C235D-4283-4B7F-8028-776FB3BA640F}" type="presParOf" srcId="{60FA947C-2F8D-44E2-9B4E-B5124BB277DF}" destId="{70527F81-0351-4710-A82C-49030BAC530B}" srcOrd="6" destOrd="0" presId="urn:microsoft.com/office/officeart/2009/3/layout/StepUpProcess"/>
    <dgm:cxn modelId="{8CED5156-F772-4E14-8B8A-1589B43DC634}" type="presParOf" srcId="{70527F81-0351-4710-A82C-49030BAC530B}" destId="{6AD0DEFA-6004-4FFD-99F3-75CCE0311435}" srcOrd="0" destOrd="0" presId="urn:microsoft.com/office/officeart/2009/3/layout/StepUpProcess"/>
    <dgm:cxn modelId="{3C190CAE-E920-4E07-ACC8-81D5BB89D2B1}" type="presParOf" srcId="{70527F81-0351-4710-A82C-49030BAC530B}" destId="{ED1AD331-3CB4-4909-8006-26E5DDA938C3}" srcOrd="1" destOrd="0" presId="urn:microsoft.com/office/officeart/2009/3/layout/StepUpProcess"/>
    <dgm:cxn modelId="{CCFCDB3D-86C4-480E-9710-83D8ACF234F9}" type="presParOf" srcId="{70527F81-0351-4710-A82C-49030BAC530B}" destId="{620B742D-8117-4BFC-A702-2249C73060A8}" srcOrd="2" destOrd="0" presId="urn:microsoft.com/office/officeart/2009/3/layout/StepUpProcess"/>
    <dgm:cxn modelId="{60E11549-489D-4D98-9EA0-4873D26C355C}" type="presParOf" srcId="{60FA947C-2F8D-44E2-9B4E-B5124BB277DF}" destId="{6F336931-EDC5-4B77-AE57-FC404C09AAC5}" srcOrd="7" destOrd="0" presId="urn:microsoft.com/office/officeart/2009/3/layout/StepUpProcess"/>
    <dgm:cxn modelId="{3506736E-F3B9-455B-BF94-FCCC32D330A8}" type="presParOf" srcId="{6F336931-EDC5-4B77-AE57-FC404C09AAC5}" destId="{D19803F6-B8F1-4D49-B3D3-DB0BAE1EAA0F}" srcOrd="0" destOrd="0" presId="urn:microsoft.com/office/officeart/2009/3/layout/StepUpProcess"/>
    <dgm:cxn modelId="{507BEEDE-7CCC-4330-88FD-B75AE309DF86}" type="presParOf" srcId="{60FA947C-2F8D-44E2-9B4E-B5124BB277DF}" destId="{1612BF4E-D965-4D43-971E-CDEC25AC150E}" srcOrd="8" destOrd="0" presId="urn:microsoft.com/office/officeart/2009/3/layout/StepUpProcess"/>
    <dgm:cxn modelId="{93F1E7E4-5FD0-4577-AA20-3C0E7B6E633F}" type="presParOf" srcId="{1612BF4E-D965-4D43-971E-CDEC25AC150E}" destId="{41693485-8FC1-4A8B-9A31-69C38CD6E5D3}" srcOrd="0" destOrd="0" presId="urn:microsoft.com/office/officeart/2009/3/layout/StepUpProcess"/>
    <dgm:cxn modelId="{24FB4C1C-BE92-4DD6-A526-B753A44F58E1}" type="presParOf" srcId="{1612BF4E-D965-4D43-971E-CDEC25AC150E}" destId="{2615703D-383A-4ADD-B6F1-E3438FED357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ES" dirty="0"/>
            <a:t>De Ordenamiento</a:t>
          </a:r>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De Búsqueda</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De Recorrido</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t>
        <a:bodyPr/>
        <a:lstStyle/>
        <a:p>
          <a:endParaRPr lang="es-ES_tradnl"/>
        </a:p>
      </dgm:t>
    </dgm:pt>
    <dgm:pt modelId="{DF526933-6102-4D6B-B5BE-F0FC7655F250}" type="pres">
      <dgm:prSet presAssocID="{235BFB4C-93D8-43D1-865A-2771628B091F}" presName="parentText" presStyleLbl="node1" presStyleIdx="0" presStyleCnt="3">
        <dgm:presLayoutVars>
          <dgm:chMax val="0"/>
          <dgm:bulletEnabled val="1"/>
        </dgm:presLayoutVars>
      </dgm:prSet>
      <dgm:spPr/>
      <dgm:t>
        <a:bodyPr/>
        <a:lstStyle/>
        <a:p>
          <a:endParaRPr lang="es-ES_tradnl"/>
        </a:p>
      </dgm:t>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t>
        <a:bodyPr/>
        <a:lstStyle/>
        <a:p>
          <a:endParaRPr lang="es-ES_tradnl"/>
        </a:p>
      </dgm:t>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t>
        <a:bodyPr/>
        <a:lstStyle/>
        <a:p>
          <a:endParaRPr lang="es-ES_tradnl"/>
        </a:p>
      </dgm:t>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B9BAF6-77AA-48FA-AE1C-C6BDA3F3437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807AA15-C1C8-482A-A43F-D98FCEB27FC0}">
      <dgm:prSet phldrT="[Texto]" custT="1"/>
      <dgm:spPr/>
      <dgm:t>
        <a:bodyPr/>
        <a:lstStyle/>
        <a:p>
          <a:r>
            <a:rPr lang="es-ES" sz="2800" dirty="0"/>
            <a:t>Byte</a:t>
          </a:r>
        </a:p>
      </dgm:t>
    </dgm:pt>
    <dgm:pt modelId="{7ED19558-23E0-442F-B98C-EC24A4861E1B}" type="parTrans" cxnId="{7C148C7B-98B5-462C-AEEF-85B8D65D40D5}">
      <dgm:prSet/>
      <dgm:spPr/>
      <dgm:t>
        <a:bodyPr/>
        <a:lstStyle/>
        <a:p>
          <a:endParaRPr lang="es-ES" sz="2800"/>
        </a:p>
      </dgm:t>
    </dgm:pt>
    <dgm:pt modelId="{723F984D-9BF9-4052-876E-A26544E56E0E}" type="sibTrans" cxnId="{7C148C7B-98B5-462C-AEEF-85B8D65D40D5}">
      <dgm:prSet/>
      <dgm:spPr/>
      <dgm:t>
        <a:bodyPr/>
        <a:lstStyle/>
        <a:p>
          <a:endParaRPr lang="es-ES" sz="2800"/>
        </a:p>
      </dgm:t>
    </dgm:pt>
    <dgm:pt modelId="{2245B2F6-560D-488D-80D4-9CBBDE1987B9}">
      <dgm:prSet phldrT="[Texto]" custT="1"/>
      <dgm:spPr/>
      <dgm:t>
        <a:bodyPr/>
        <a:lstStyle/>
        <a:p>
          <a:r>
            <a:rPr lang="es-ES" sz="2000" dirty="0"/>
            <a:t>13 grados</a:t>
          </a:r>
        </a:p>
      </dgm:t>
    </dgm:pt>
    <dgm:pt modelId="{1784035F-1748-4CBF-B45F-0182B4D085FF}" type="parTrans" cxnId="{4DA2CCF5-70E8-4AD2-BD8B-37166D370F56}">
      <dgm:prSet/>
      <dgm:spPr/>
      <dgm:t>
        <a:bodyPr/>
        <a:lstStyle/>
        <a:p>
          <a:endParaRPr lang="es-ES" sz="2800"/>
        </a:p>
      </dgm:t>
    </dgm:pt>
    <dgm:pt modelId="{8C40E395-576E-4BE6-BBBB-F76784C6F429}" type="sibTrans" cxnId="{4DA2CCF5-70E8-4AD2-BD8B-37166D370F56}">
      <dgm:prSet/>
      <dgm:spPr/>
      <dgm:t>
        <a:bodyPr/>
        <a:lstStyle/>
        <a:p>
          <a:endParaRPr lang="es-ES" sz="2800"/>
        </a:p>
      </dgm:t>
    </dgm:pt>
    <dgm:pt modelId="{72542520-C8F4-4DF2-B3F1-3B7856761EF4}">
      <dgm:prSet phldrT="[Texto]" custT="1"/>
      <dgm:spPr/>
      <dgm:t>
        <a:bodyPr/>
        <a:lstStyle/>
        <a:p>
          <a:r>
            <a:rPr lang="es-ES" sz="2800" dirty="0"/>
            <a:t>Short</a:t>
          </a:r>
        </a:p>
      </dgm:t>
    </dgm:pt>
    <dgm:pt modelId="{5E703756-E301-4586-8F66-4F757189F13B}" type="parTrans" cxnId="{BD4B2885-5F9A-4F81-8BB8-A64AD0446911}">
      <dgm:prSet/>
      <dgm:spPr/>
      <dgm:t>
        <a:bodyPr/>
        <a:lstStyle/>
        <a:p>
          <a:endParaRPr lang="es-ES" sz="2800"/>
        </a:p>
      </dgm:t>
    </dgm:pt>
    <dgm:pt modelId="{5D768E40-2159-40DC-98A4-ECBF39414FD3}" type="sibTrans" cxnId="{BD4B2885-5F9A-4F81-8BB8-A64AD0446911}">
      <dgm:prSet/>
      <dgm:spPr/>
      <dgm:t>
        <a:bodyPr/>
        <a:lstStyle/>
        <a:p>
          <a:endParaRPr lang="es-ES" sz="2800"/>
        </a:p>
      </dgm:t>
    </dgm:pt>
    <dgm:pt modelId="{AA9A752B-3C74-4ADD-AEF4-0C385C567C93}">
      <dgm:prSet phldrT="[Texto]" custT="1"/>
      <dgm:spPr/>
      <dgm:t>
        <a:bodyPr/>
        <a:lstStyle/>
        <a:p>
          <a:r>
            <a:rPr lang="es-ES" sz="2000" dirty="0"/>
            <a:t>12 años</a:t>
          </a:r>
        </a:p>
      </dgm:t>
    </dgm:pt>
    <dgm:pt modelId="{574B8FE0-94CE-4DBC-BEEA-EE3776AABF3C}" type="parTrans" cxnId="{118EC045-E241-4EF6-BFA6-CDAE48788638}">
      <dgm:prSet/>
      <dgm:spPr/>
      <dgm:t>
        <a:bodyPr/>
        <a:lstStyle/>
        <a:p>
          <a:endParaRPr lang="es-ES" sz="2800"/>
        </a:p>
      </dgm:t>
    </dgm:pt>
    <dgm:pt modelId="{F6822A0D-8624-4438-9031-274CC6934BA3}" type="sibTrans" cxnId="{118EC045-E241-4EF6-BFA6-CDAE48788638}">
      <dgm:prSet/>
      <dgm:spPr/>
      <dgm:t>
        <a:bodyPr/>
        <a:lstStyle/>
        <a:p>
          <a:endParaRPr lang="es-ES" sz="2800"/>
        </a:p>
      </dgm:t>
    </dgm:pt>
    <dgm:pt modelId="{FA57294C-370D-455E-9B4D-61F2E0393E31}">
      <dgm:prSet phldrT="[Texto]" custT="1"/>
      <dgm:spPr/>
      <dgm:t>
        <a:bodyPr/>
        <a:lstStyle/>
        <a:p>
          <a:r>
            <a:rPr lang="es-ES" sz="2800" dirty="0" err="1"/>
            <a:t>Integer</a:t>
          </a:r>
          <a:endParaRPr lang="es-ES" sz="2800" dirty="0"/>
        </a:p>
      </dgm:t>
    </dgm:pt>
    <dgm:pt modelId="{C486B02C-03C6-462C-B4D7-C88B9164560F}" type="parTrans" cxnId="{58CDD71D-06B0-48D5-AADF-6D8F24A0A975}">
      <dgm:prSet/>
      <dgm:spPr/>
      <dgm:t>
        <a:bodyPr/>
        <a:lstStyle/>
        <a:p>
          <a:endParaRPr lang="es-ES" sz="2800"/>
        </a:p>
      </dgm:t>
    </dgm:pt>
    <dgm:pt modelId="{4F666A9A-5B04-40B6-8C98-A0AB5AE6A253}" type="sibTrans" cxnId="{58CDD71D-06B0-48D5-AADF-6D8F24A0A975}">
      <dgm:prSet/>
      <dgm:spPr/>
      <dgm:t>
        <a:bodyPr/>
        <a:lstStyle/>
        <a:p>
          <a:endParaRPr lang="es-ES" sz="2800"/>
        </a:p>
      </dgm:t>
    </dgm:pt>
    <dgm:pt modelId="{6E2A5CC6-AAE4-4019-9AC2-C41A48538181}">
      <dgm:prSet phldrT="[Texto]" custT="1"/>
      <dgm:spPr/>
      <dgm:t>
        <a:bodyPr/>
        <a:lstStyle/>
        <a:p>
          <a:r>
            <a:rPr lang="es-ES" sz="2800" dirty="0"/>
            <a:t>Long</a:t>
          </a:r>
        </a:p>
      </dgm:t>
    </dgm:pt>
    <dgm:pt modelId="{A7304013-C7FE-465A-9FDF-284358F8DE60}" type="parTrans" cxnId="{E0B2B5E6-3398-45F1-88C2-F1459050DA52}">
      <dgm:prSet/>
      <dgm:spPr/>
      <dgm:t>
        <a:bodyPr/>
        <a:lstStyle/>
        <a:p>
          <a:endParaRPr lang="es-ES" sz="2800"/>
        </a:p>
      </dgm:t>
    </dgm:pt>
    <dgm:pt modelId="{17A208F5-34BF-420F-89AE-165184F53E8F}" type="sibTrans" cxnId="{E0B2B5E6-3398-45F1-88C2-F1459050DA52}">
      <dgm:prSet/>
      <dgm:spPr/>
      <dgm:t>
        <a:bodyPr/>
        <a:lstStyle/>
        <a:p>
          <a:endParaRPr lang="es-ES" sz="2800"/>
        </a:p>
      </dgm:t>
    </dgm:pt>
    <dgm:pt modelId="{0D95266B-DF18-4398-8B77-8F30235C687E}">
      <dgm:prSet phldrT="[Texto]" custT="1"/>
      <dgm:spPr/>
      <dgm:t>
        <a:bodyPr/>
        <a:lstStyle/>
        <a:p>
          <a:r>
            <a:rPr lang="es-ES" sz="2000" dirty="0"/>
            <a:t>111000 programadores</a:t>
          </a:r>
        </a:p>
      </dgm:t>
    </dgm:pt>
    <dgm:pt modelId="{1E87DC25-DC98-41DA-B65C-7C3B93D353B9}" type="parTrans" cxnId="{D074670C-F82E-4C29-9BF0-4E193BB34818}">
      <dgm:prSet/>
      <dgm:spPr/>
      <dgm:t>
        <a:bodyPr/>
        <a:lstStyle/>
        <a:p>
          <a:endParaRPr lang="es-ES" sz="2800"/>
        </a:p>
      </dgm:t>
    </dgm:pt>
    <dgm:pt modelId="{359F6382-BD6B-413D-A003-5FDAB115DB2E}" type="sibTrans" cxnId="{D074670C-F82E-4C29-9BF0-4E193BB34818}">
      <dgm:prSet/>
      <dgm:spPr/>
      <dgm:t>
        <a:bodyPr/>
        <a:lstStyle/>
        <a:p>
          <a:endParaRPr lang="es-ES" sz="2800"/>
        </a:p>
      </dgm:t>
    </dgm:pt>
    <dgm:pt modelId="{E6D0ECE5-C3B3-4ECB-8991-C0568D270EFD}">
      <dgm:prSet phldrT="[Texto]" custT="1"/>
      <dgm:spPr/>
      <dgm:t>
        <a:bodyPr/>
        <a:lstStyle/>
        <a:p>
          <a:r>
            <a:rPr lang="es-ES" sz="2000" dirty="0"/>
            <a:t>30546789165 - Nº de </a:t>
          </a:r>
          <a:r>
            <a:rPr lang="es-ES" sz="2000" dirty="0" err="1"/>
            <a:t>Cuit</a:t>
          </a:r>
          <a:endParaRPr lang="es-ES" sz="2000" dirty="0"/>
        </a:p>
      </dgm:t>
    </dgm:pt>
    <dgm:pt modelId="{8066F205-A6F2-45E9-B0F8-F66332F87E5B}" type="parTrans" cxnId="{038A7452-91EE-4164-A64B-E16F24DE3685}">
      <dgm:prSet/>
      <dgm:spPr/>
      <dgm:t>
        <a:bodyPr/>
        <a:lstStyle/>
        <a:p>
          <a:endParaRPr lang="es-ES" sz="2800"/>
        </a:p>
      </dgm:t>
    </dgm:pt>
    <dgm:pt modelId="{F0AE7D47-3D98-41F1-B055-68A0D738E6A6}" type="sibTrans" cxnId="{038A7452-91EE-4164-A64B-E16F24DE3685}">
      <dgm:prSet/>
      <dgm:spPr/>
      <dgm:t>
        <a:bodyPr/>
        <a:lstStyle/>
        <a:p>
          <a:endParaRPr lang="es-ES" sz="2800"/>
        </a:p>
      </dgm:t>
    </dgm:pt>
    <dgm:pt modelId="{31523C37-B25B-49CB-BFAA-EC3FB20CC928}" type="pres">
      <dgm:prSet presAssocID="{F9B9BAF6-77AA-48FA-AE1C-C6BDA3F3437A}" presName="linear" presStyleCnt="0">
        <dgm:presLayoutVars>
          <dgm:animLvl val="lvl"/>
          <dgm:resizeHandles val="exact"/>
        </dgm:presLayoutVars>
      </dgm:prSet>
      <dgm:spPr/>
      <dgm:t>
        <a:bodyPr/>
        <a:lstStyle/>
        <a:p>
          <a:endParaRPr lang="es-ES_tradnl"/>
        </a:p>
      </dgm:t>
    </dgm:pt>
    <dgm:pt modelId="{057A2BAC-FBE6-4B8C-B294-F93B86FE22BC}" type="pres">
      <dgm:prSet presAssocID="{2807AA15-C1C8-482A-A43F-D98FCEB27FC0}" presName="parentText" presStyleLbl="node1" presStyleIdx="0" presStyleCnt="4">
        <dgm:presLayoutVars>
          <dgm:chMax val="0"/>
          <dgm:bulletEnabled val="1"/>
        </dgm:presLayoutVars>
      </dgm:prSet>
      <dgm:spPr/>
      <dgm:t>
        <a:bodyPr/>
        <a:lstStyle/>
        <a:p>
          <a:endParaRPr lang="es-ES_tradnl"/>
        </a:p>
      </dgm:t>
    </dgm:pt>
    <dgm:pt modelId="{63316957-98F9-4B36-B2A0-FF84A8BF03A8}" type="pres">
      <dgm:prSet presAssocID="{2807AA15-C1C8-482A-A43F-D98FCEB27FC0}" presName="childText" presStyleLbl="revTx" presStyleIdx="0" presStyleCnt="4">
        <dgm:presLayoutVars>
          <dgm:bulletEnabled val="1"/>
        </dgm:presLayoutVars>
      </dgm:prSet>
      <dgm:spPr/>
      <dgm:t>
        <a:bodyPr/>
        <a:lstStyle/>
        <a:p>
          <a:endParaRPr lang="es-ES_tradnl"/>
        </a:p>
      </dgm:t>
    </dgm:pt>
    <dgm:pt modelId="{8996F879-40B0-4FA5-91C6-5FDE73D7346E}" type="pres">
      <dgm:prSet presAssocID="{72542520-C8F4-4DF2-B3F1-3B7856761EF4}" presName="parentText" presStyleLbl="node1" presStyleIdx="1" presStyleCnt="4">
        <dgm:presLayoutVars>
          <dgm:chMax val="0"/>
          <dgm:bulletEnabled val="1"/>
        </dgm:presLayoutVars>
      </dgm:prSet>
      <dgm:spPr/>
      <dgm:t>
        <a:bodyPr/>
        <a:lstStyle/>
        <a:p>
          <a:endParaRPr lang="es-ES_tradnl"/>
        </a:p>
      </dgm:t>
    </dgm:pt>
    <dgm:pt modelId="{E9FEECC7-1473-4C92-B908-01D8E30364E9}" type="pres">
      <dgm:prSet presAssocID="{72542520-C8F4-4DF2-B3F1-3B7856761EF4}" presName="childText" presStyleLbl="revTx" presStyleIdx="1" presStyleCnt="4">
        <dgm:presLayoutVars>
          <dgm:bulletEnabled val="1"/>
        </dgm:presLayoutVars>
      </dgm:prSet>
      <dgm:spPr/>
      <dgm:t>
        <a:bodyPr/>
        <a:lstStyle/>
        <a:p>
          <a:endParaRPr lang="es-ES_tradnl"/>
        </a:p>
      </dgm:t>
    </dgm:pt>
    <dgm:pt modelId="{1E217FB5-73D2-4C71-87AB-3C3AB2368049}" type="pres">
      <dgm:prSet presAssocID="{FA57294C-370D-455E-9B4D-61F2E0393E31}" presName="parentText" presStyleLbl="node1" presStyleIdx="2" presStyleCnt="4">
        <dgm:presLayoutVars>
          <dgm:chMax val="0"/>
          <dgm:bulletEnabled val="1"/>
        </dgm:presLayoutVars>
      </dgm:prSet>
      <dgm:spPr/>
      <dgm:t>
        <a:bodyPr/>
        <a:lstStyle/>
        <a:p>
          <a:endParaRPr lang="es-ES_tradnl"/>
        </a:p>
      </dgm:t>
    </dgm:pt>
    <dgm:pt modelId="{1770EBC7-83AC-4012-A583-C1472E83FD3B}" type="pres">
      <dgm:prSet presAssocID="{FA57294C-370D-455E-9B4D-61F2E0393E31}" presName="childText" presStyleLbl="revTx" presStyleIdx="2" presStyleCnt="4">
        <dgm:presLayoutVars>
          <dgm:bulletEnabled val="1"/>
        </dgm:presLayoutVars>
      </dgm:prSet>
      <dgm:spPr/>
      <dgm:t>
        <a:bodyPr/>
        <a:lstStyle/>
        <a:p>
          <a:endParaRPr lang="es-ES_tradnl"/>
        </a:p>
      </dgm:t>
    </dgm:pt>
    <dgm:pt modelId="{B6D85588-697D-4203-937C-3B64CED28EE1}" type="pres">
      <dgm:prSet presAssocID="{6E2A5CC6-AAE4-4019-9AC2-C41A48538181}" presName="parentText" presStyleLbl="node1" presStyleIdx="3" presStyleCnt="4">
        <dgm:presLayoutVars>
          <dgm:chMax val="0"/>
          <dgm:bulletEnabled val="1"/>
        </dgm:presLayoutVars>
      </dgm:prSet>
      <dgm:spPr/>
      <dgm:t>
        <a:bodyPr/>
        <a:lstStyle/>
        <a:p>
          <a:endParaRPr lang="es-ES_tradnl"/>
        </a:p>
      </dgm:t>
    </dgm:pt>
    <dgm:pt modelId="{2D2B5CA9-DA76-4CA8-A016-9D1FCF5B4D1B}" type="pres">
      <dgm:prSet presAssocID="{6E2A5CC6-AAE4-4019-9AC2-C41A48538181}" presName="childText" presStyleLbl="revTx" presStyleIdx="3" presStyleCnt="4">
        <dgm:presLayoutVars>
          <dgm:bulletEnabled val="1"/>
        </dgm:presLayoutVars>
      </dgm:prSet>
      <dgm:spPr/>
      <dgm:t>
        <a:bodyPr/>
        <a:lstStyle/>
        <a:p>
          <a:endParaRPr lang="es-ES_tradnl"/>
        </a:p>
      </dgm:t>
    </dgm:pt>
  </dgm:ptLst>
  <dgm:cxnLst>
    <dgm:cxn modelId="{4DA2CCF5-70E8-4AD2-BD8B-37166D370F56}" srcId="{2807AA15-C1C8-482A-A43F-D98FCEB27FC0}" destId="{2245B2F6-560D-488D-80D4-9CBBDE1987B9}" srcOrd="0" destOrd="0" parTransId="{1784035F-1748-4CBF-B45F-0182B4D085FF}" sibTransId="{8C40E395-576E-4BE6-BBBB-F76784C6F429}"/>
    <dgm:cxn modelId="{01A6A533-CF21-4F77-99F1-4D87AD1C783C}" type="presOf" srcId="{72542520-C8F4-4DF2-B3F1-3B7856761EF4}" destId="{8996F879-40B0-4FA5-91C6-5FDE73D7346E}" srcOrd="0" destOrd="0" presId="urn:microsoft.com/office/officeart/2005/8/layout/vList2"/>
    <dgm:cxn modelId="{D074670C-F82E-4C29-9BF0-4E193BB34818}" srcId="{FA57294C-370D-455E-9B4D-61F2E0393E31}" destId="{0D95266B-DF18-4398-8B77-8F30235C687E}" srcOrd="0" destOrd="0" parTransId="{1E87DC25-DC98-41DA-B65C-7C3B93D353B9}" sibTransId="{359F6382-BD6B-413D-A003-5FDAB115DB2E}"/>
    <dgm:cxn modelId="{6A2A4C00-583A-44FC-899E-A4467813F32F}" type="presOf" srcId="{2807AA15-C1C8-482A-A43F-D98FCEB27FC0}" destId="{057A2BAC-FBE6-4B8C-B294-F93B86FE22BC}" srcOrd="0" destOrd="0" presId="urn:microsoft.com/office/officeart/2005/8/layout/vList2"/>
    <dgm:cxn modelId="{4B19E891-6335-41A6-9CEE-00966C870B75}" type="presOf" srcId="{0D95266B-DF18-4398-8B77-8F30235C687E}" destId="{1770EBC7-83AC-4012-A583-C1472E83FD3B}" srcOrd="0" destOrd="0" presId="urn:microsoft.com/office/officeart/2005/8/layout/vList2"/>
    <dgm:cxn modelId="{58CDD71D-06B0-48D5-AADF-6D8F24A0A975}" srcId="{F9B9BAF6-77AA-48FA-AE1C-C6BDA3F3437A}" destId="{FA57294C-370D-455E-9B4D-61F2E0393E31}" srcOrd="2" destOrd="0" parTransId="{C486B02C-03C6-462C-B4D7-C88B9164560F}" sibTransId="{4F666A9A-5B04-40B6-8C98-A0AB5AE6A253}"/>
    <dgm:cxn modelId="{D8C53825-6F57-4DAF-996A-6D7A437591B2}" type="presOf" srcId="{FA57294C-370D-455E-9B4D-61F2E0393E31}" destId="{1E217FB5-73D2-4C71-87AB-3C3AB2368049}" srcOrd="0" destOrd="0" presId="urn:microsoft.com/office/officeart/2005/8/layout/vList2"/>
    <dgm:cxn modelId="{118EC045-E241-4EF6-BFA6-CDAE48788638}" srcId="{72542520-C8F4-4DF2-B3F1-3B7856761EF4}" destId="{AA9A752B-3C74-4ADD-AEF4-0C385C567C93}" srcOrd="0" destOrd="0" parTransId="{574B8FE0-94CE-4DBC-BEEA-EE3776AABF3C}" sibTransId="{F6822A0D-8624-4438-9031-274CC6934BA3}"/>
    <dgm:cxn modelId="{7BD4B8C4-D90F-40B0-B7E5-93CCD1401DEC}" type="presOf" srcId="{F9B9BAF6-77AA-48FA-AE1C-C6BDA3F3437A}" destId="{31523C37-B25B-49CB-BFAA-EC3FB20CC928}" srcOrd="0" destOrd="0" presId="urn:microsoft.com/office/officeart/2005/8/layout/vList2"/>
    <dgm:cxn modelId="{D01A9613-82A5-46D0-AE60-943018987047}" type="presOf" srcId="{AA9A752B-3C74-4ADD-AEF4-0C385C567C93}" destId="{E9FEECC7-1473-4C92-B908-01D8E30364E9}" srcOrd="0" destOrd="0" presId="urn:microsoft.com/office/officeart/2005/8/layout/vList2"/>
    <dgm:cxn modelId="{E0B2B5E6-3398-45F1-88C2-F1459050DA52}" srcId="{F9B9BAF6-77AA-48FA-AE1C-C6BDA3F3437A}" destId="{6E2A5CC6-AAE4-4019-9AC2-C41A48538181}" srcOrd="3" destOrd="0" parTransId="{A7304013-C7FE-465A-9FDF-284358F8DE60}" sibTransId="{17A208F5-34BF-420F-89AE-165184F53E8F}"/>
    <dgm:cxn modelId="{BD4B2885-5F9A-4F81-8BB8-A64AD0446911}" srcId="{F9B9BAF6-77AA-48FA-AE1C-C6BDA3F3437A}" destId="{72542520-C8F4-4DF2-B3F1-3B7856761EF4}" srcOrd="1" destOrd="0" parTransId="{5E703756-E301-4586-8F66-4F757189F13B}" sibTransId="{5D768E40-2159-40DC-98A4-ECBF39414FD3}"/>
    <dgm:cxn modelId="{92E7A4D2-64B6-4C17-BE54-ACD5A20F38EB}" type="presOf" srcId="{2245B2F6-560D-488D-80D4-9CBBDE1987B9}" destId="{63316957-98F9-4B36-B2A0-FF84A8BF03A8}" srcOrd="0" destOrd="0" presId="urn:microsoft.com/office/officeart/2005/8/layout/vList2"/>
    <dgm:cxn modelId="{7C148C7B-98B5-462C-AEEF-85B8D65D40D5}" srcId="{F9B9BAF6-77AA-48FA-AE1C-C6BDA3F3437A}" destId="{2807AA15-C1C8-482A-A43F-D98FCEB27FC0}" srcOrd="0" destOrd="0" parTransId="{7ED19558-23E0-442F-B98C-EC24A4861E1B}" sibTransId="{723F984D-9BF9-4052-876E-A26544E56E0E}"/>
    <dgm:cxn modelId="{038A7452-91EE-4164-A64B-E16F24DE3685}" srcId="{6E2A5CC6-AAE4-4019-9AC2-C41A48538181}" destId="{E6D0ECE5-C3B3-4ECB-8991-C0568D270EFD}" srcOrd="0" destOrd="0" parTransId="{8066F205-A6F2-45E9-B0F8-F66332F87E5B}" sibTransId="{F0AE7D47-3D98-41F1-B055-68A0D738E6A6}"/>
    <dgm:cxn modelId="{A4D0D230-6C86-4942-B3CC-65E4D9A64EF2}" type="presOf" srcId="{6E2A5CC6-AAE4-4019-9AC2-C41A48538181}" destId="{B6D85588-697D-4203-937C-3B64CED28EE1}" srcOrd="0" destOrd="0" presId="urn:microsoft.com/office/officeart/2005/8/layout/vList2"/>
    <dgm:cxn modelId="{B4044D87-C504-4CA3-AB9A-FD993AB40696}" type="presOf" srcId="{E6D0ECE5-C3B3-4ECB-8991-C0568D270EFD}" destId="{2D2B5CA9-DA76-4CA8-A016-9D1FCF5B4D1B}" srcOrd="0" destOrd="0" presId="urn:microsoft.com/office/officeart/2005/8/layout/vList2"/>
    <dgm:cxn modelId="{8FC4EE8A-892D-4673-9016-F78703E3BE95}" type="presParOf" srcId="{31523C37-B25B-49CB-BFAA-EC3FB20CC928}" destId="{057A2BAC-FBE6-4B8C-B294-F93B86FE22BC}" srcOrd="0" destOrd="0" presId="urn:microsoft.com/office/officeart/2005/8/layout/vList2"/>
    <dgm:cxn modelId="{B351B7A3-038D-40A3-9593-64A7B403DF39}" type="presParOf" srcId="{31523C37-B25B-49CB-BFAA-EC3FB20CC928}" destId="{63316957-98F9-4B36-B2A0-FF84A8BF03A8}" srcOrd="1" destOrd="0" presId="urn:microsoft.com/office/officeart/2005/8/layout/vList2"/>
    <dgm:cxn modelId="{0DA03518-1F77-4025-AD01-9AC6069569C5}" type="presParOf" srcId="{31523C37-B25B-49CB-BFAA-EC3FB20CC928}" destId="{8996F879-40B0-4FA5-91C6-5FDE73D7346E}" srcOrd="2" destOrd="0" presId="urn:microsoft.com/office/officeart/2005/8/layout/vList2"/>
    <dgm:cxn modelId="{75D974B0-D73B-4CCE-B840-E028EB81B7DF}" type="presParOf" srcId="{31523C37-B25B-49CB-BFAA-EC3FB20CC928}" destId="{E9FEECC7-1473-4C92-B908-01D8E30364E9}" srcOrd="3" destOrd="0" presId="urn:microsoft.com/office/officeart/2005/8/layout/vList2"/>
    <dgm:cxn modelId="{23B34ABD-92F5-4D9A-8854-6DCA00D58AE0}" type="presParOf" srcId="{31523C37-B25B-49CB-BFAA-EC3FB20CC928}" destId="{1E217FB5-73D2-4C71-87AB-3C3AB2368049}" srcOrd="4" destOrd="0" presId="urn:microsoft.com/office/officeart/2005/8/layout/vList2"/>
    <dgm:cxn modelId="{3936A5C6-DF26-45AD-A564-A0B463B7FF6B}" type="presParOf" srcId="{31523C37-B25B-49CB-BFAA-EC3FB20CC928}" destId="{1770EBC7-83AC-4012-A583-C1472E83FD3B}" srcOrd="5" destOrd="0" presId="urn:microsoft.com/office/officeart/2005/8/layout/vList2"/>
    <dgm:cxn modelId="{CBA5DEB4-5D68-47DB-8CC7-5F1B213C952C}" type="presParOf" srcId="{31523C37-B25B-49CB-BFAA-EC3FB20CC928}" destId="{B6D85588-697D-4203-937C-3B64CED28EE1}" srcOrd="6" destOrd="0" presId="urn:microsoft.com/office/officeart/2005/8/layout/vList2"/>
    <dgm:cxn modelId="{B7D6F7FA-CB80-4995-8FC8-75A762984B90}" type="presParOf" srcId="{31523C37-B25B-49CB-BFAA-EC3FB20CC928}" destId="{2D2B5CA9-DA76-4CA8-A016-9D1FCF5B4D1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7B8479-A435-4265-9D5D-6ADC2DAC295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D485D595-0AAE-4F15-8A26-BD342928CE8D}">
      <dgm:prSet phldrT="[Texto]" custT="1"/>
      <dgm:spPr/>
      <dgm:t>
        <a:bodyPr/>
        <a:lstStyle/>
        <a:p>
          <a:r>
            <a:rPr lang="es-ES" sz="2800" dirty="0" err="1"/>
            <a:t>Float</a:t>
          </a:r>
          <a:endParaRPr lang="es-ES" sz="2400" dirty="0"/>
        </a:p>
      </dgm:t>
    </dgm:pt>
    <dgm:pt modelId="{03D046E6-35C5-40BE-8A29-31D0ADE7B7C5}" type="parTrans" cxnId="{9ED4F10F-7F42-416B-A443-0C3190303EEC}">
      <dgm:prSet/>
      <dgm:spPr/>
      <dgm:t>
        <a:bodyPr/>
        <a:lstStyle/>
        <a:p>
          <a:endParaRPr lang="es-ES" sz="1600"/>
        </a:p>
      </dgm:t>
    </dgm:pt>
    <dgm:pt modelId="{8317FE3B-8938-4471-9407-A31B0A877632}" type="sibTrans" cxnId="{9ED4F10F-7F42-416B-A443-0C3190303EEC}">
      <dgm:prSet/>
      <dgm:spPr/>
      <dgm:t>
        <a:bodyPr/>
        <a:lstStyle/>
        <a:p>
          <a:endParaRPr lang="es-ES" sz="1600"/>
        </a:p>
      </dgm:t>
    </dgm:pt>
    <dgm:pt modelId="{71BB778D-99E1-47C1-A495-BA54D5AF2B3D}">
      <dgm:prSet phldrT="[Texto]" custT="1"/>
      <dgm:spPr/>
      <dgm:t>
        <a:bodyPr/>
        <a:lstStyle/>
        <a:p>
          <a:r>
            <a:rPr lang="es-ES" sz="2000" dirty="0"/>
            <a:t>590.90 $</a:t>
          </a:r>
        </a:p>
      </dgm:t>
    </dgm:pt>
    <dgm:pt modelId="{8AD1592E-16B8-478D-AE07-14E38428C787}" type="parTrans" cxnId="{906F8108-C2FF-41C4-9391-8B415F6772C3}">
      <dgm:prSet/>
      <dgm:spPr/>
      <dgm:t>
        <a:bodyPr/>
        <a:lstStyle/>
        <a:p>
          <a:endParaRPr lang="es-ES" sz="1600"/>
        </a:p>
      </dgm:t>
    </dgm:pt>
    <dgm:pt modelId="{58724230-DFB3-4401-B43E-0B661044D634}" type="sibTrans" cxnId="{906F8108-C2FF-41C4-9391-8B415F6772C3}">
      <dgm:prSet/>
      <dgm:spPr/>
      <dgm:t>
        <a:bodyPr/>
        <a:lstStyle/>
        <a:p>
          <a:endParaRPr lang="es-ES" sz="1600"/>
        </a:p>
      </dgm:t>
    </dgm:pt>
    <dgm:pt modelId="{96EE222B-58AC-45B2-B41C-8977749D4CCF}">
      <dgm:prSet phldrT="[Texto]" custT="1"/>
      <dgm:spPr/>
      <dgm:t>
        <a:bodyPr/>
        <a:lstStyle/>
        <a:p>
          <a:r>
            <a:rPr lang="es-ES" sz="2800" dirty="0"/>
            <a:t>Decimal</a:t>
          </a:r>
        </a:p>
      </dgm:t>
    </dgm:pt>
    <dgm:pt modelId="{8BF71ECB-C2DD-4EEF-80D3-3F6DD5925754}" type="parTrans" cxnId="{CAE3376B-4183-47E6-B21E-2B70004F9697}">
      <dgm:prSet/>
      <dgm:spPr/>
      <dgm:t>
        <a:bodyPr/>
        <a:lstStyle/>
        <a:p>
          <a:endParaRPr lang="es-ES" sz="1600"/>
        </a:p>
      </dgm:t>
    </dgm:pt>
    <dgm:pt modelId="{299F8877-D623-4D9C-8FE1-E73A80E5F26F}" type="sibTrans" cxnId="{CAE3376B-4183-47E6-B21E-2B70004F9697}">
      <dgm:prSet/>
      <dgm:spPr/>
      <dgm:t>
        <a:bodyPr/>
        <a:lstStyle/>
        <a:p>
          <a:endParaRPr lang="es-ES" sz="1600"/>
        </a:p>
      </dgm:t>
    </dgm:pt>
    <dgm:pt modelId="{52B2791A-AA09-44E9-99FD-7BFEB4D0F2B9}">
      <dgm:prSet phldrT="[Texto]" custT="1"/>
      <dgm:spPr/>
      <dgm:t>
        <a:bodyPr/>
        <a:lstStyle/>
        <a:p>
          <a:r>
            <a:rPr lang="es-ES" sz="2000" dirty="0"/>
            <a:t>54378981,9181</a:t>
          </a:r>
        </a:p>
      </dgm:t>
    </dgm:pt>
    <dgm:pt modelId="{F4B9D514-10A5-4BFB-9EBD-1DFAB120357C}" type="parTrans" cxnId="{036A9CA6-4973-40E7-8FB2-B245181A2493}">
      <dgm:prSet/>
      <dgm:spPr/>
      <dgm:t>
        <a:bodyPr/>
        <a:lstStyle/>
        <a:p>
          <a:endParaRPr lang="es-ES" sz="1600"/>
        </a:p>
      </dgm:t>
    </dgm:pt>
    <dgm:pt modelId="{6178B6D9-A64C-4A23-9196-730E98559B62}" type="sibTrans" cxnId="{036A9CA6-4973-40E7-8FB2-B245181A2493}">
      <dgm:prSet/>
      <dgm:spPr/>
      <dgm:t>
        <a:bodyPr/>
        <a:lstStyle/>
        <a:p>
          <a:endParaRPr lang="es-ES" sz="1600"/>
        </a:p>
      </dgm:t>
    </dgm:pt>
    <dgm:pt modelId="{69E15D09-94A1-48E1-9ED6-BAA22B0306F9}">
      <dgm:prSet phldrT="[Texto]" custT="1"/>
      <dgm:spPr/>
      <dgm:t>
        <a:bodyPr/>
        <a:lstStyle/>
        <a:p>
          <a:r>
            <a:rPr lang="es-ES" sz="2800" dirty="0" err="1"/>
            <a:t>Boolean</a:t>
          </a:r>
          <a:endParaRPr lang="es-ES" sz="2800" dirty="0"/>
        </a:p>
      </dgm:t>
    </dgm:pt>
    <dgm:pt modelId="{3A6249D0-8700-46B7-8B09-42BF3BA1EEDA}" type="parTrans" cxnId="{DDDB94B6-2F4C-404E-A481-55A5009A44E8}">
      <dgm:prSet/>
      <dgm:spPr/>
      <dgm:t>
        <a:bodyPr/>
        <a:lstStyle/>
        <a:p>
          <a:endParaRPr lang="es-ES" sz="1600"/>
        </a:p>
      </dgm:t>
    </dgm:pt>
    <dgm:pt modelId="{CABB66BE-694D-4D10-B09E-6934EE53CE92}" type="sibTrans" cxnId="{DDDB94B6-2F4C-404E-A481-55A5009A44E8}">
      <dgm:prSet/>
      <dgm:spPr/>
      <dgm:t>
        <a:bodyPr/>
        <a:lstStyle/>
        <a:p>
          <a:endParaRPr lang="es-ES" sz="1600"/>
        </a:p>
      </dgm:t>
    </dgm:pt>
    <dgm:pt modelId="{5B25EECE-B364-4D8F-99FB-9F5E24BBA961}">
      <dgm:prSet phldrT="[Texto]" custT="1"/>
      <dgm:spPr/>
      <dgm:t>
        <a:bodyPr/>
        <a:lstStyle/>
        <a:p>
          <a:r>
            <a:rPr lang="es-ES" sz="2000" dirty="0"/>
            <a:t>True / False</a:t>
          </a:r>
        </a:p>
      </dgm:t>
    </dgm:pt>
    <dgm:pt modelId="{021B7726-5394-40E0-8595-7B63623965CC}" type="parTrans" cxnId="{7EAAEC9C-A37D-4CCD-8262-4BF8B620FC3A}">
      <dgm:prSet/>
      <dgm:spPr/>
      <dgm:t>
        <a:bodyPr/>
        <a:lstStyle/>
        <a:p>
          <a:endParaRPr lang="es-ES" sz="1600"/>
        </a:p>
      </dgm:t>
    </dgm:pt>
    <dgm:pt modelId="{913EF28B-F9FB-4041-98CD-1C3A54AF916B}" type="sibTrans" cxnId="{7EAAEC9C-A37D-4CCD-8262-4BF8B620FC3A}">
      <dgm:prSet/>
      <dgm:spPr/>
      <dgm:t>
        <a:bodyPr/>
        <a:lstStyle/>
        <a:p>
          <a:endParaRPr lang="es-ES" sz="1600"/>
        </a:p>
      </dgm:t>
    </dgm:pt>
    <dgm:pt modelId="{5C3377DB-6158-4EC3-8081-DFC13FAC6535}" type="pres">
      <dgm:prSet presAssocID="{6A7B8479-A435-4265-9D5D-6ADC2DAC2956}" presName="linear" presStyleCnt="0">
        <dgm:presLayoutVars>
          <dgm:animLvl val="lvl"/>
          <dgm:resizeHandles val="exact"/>
        </dgm:presLayoutVars>
      </dgm:prSet>
      <dgm:spPr/>
      <dgm:t>
        <a:bodyPr/>
        <a:lstStyle/>
        <a:p>
          <a:endParaRPr lang="es-ES_tradnl"/>
        </a:p>
      </dgm:t>
    </dgm:pt>
    <dgm:pt modelId="{563EBD33-33DD-492A-9F9B-AAB7184AC678}" type="pres">
      <dgm:prSet presAssocID="{D485D595-0AAE-4F15-8A26-BD342928CE8D}" presName="parentText" presStyleLbl="node1" presStyleIdx="0" presStyleCnt="3" custLinFactNeighborX="-8277" custLinFactNeighborY="-129">
        <dgm:presLayoutVars>
          <dgm:chMax val="0"/>
          <dgm:bulletEnabled val="1"/>
        </dgm:presLayoutVars>
      </dgm:prSet>
      <dgm:spPr/>
      <dgm:t>
        <a:bodyPr/>
        <a:lstStyle/>
        <a:p>
          <a:endParaRPr lang="es-ES_tradnl"/>
        </a:p>
      </dgm:t>
    </dgm:pt>
    <dgm:pt modelId="{9BB7A39B-171C-4F54-90AF-50CBDE49DDF1}" type="pres">
      <dgm:prSet presAssocID="{D485D595-0AAE-4F15-8A26-BD342928CE8D}" presName="childText" presStyleLbl="revTx" presStyleIdx="0" presStyleCnt="3">
        <dgm:presLayoutVars>
          <dgm:bulletEnabled val="1"/>
        </dgm:presLayoutVars>
      </dgm:prSet>
      <dgm:spPr/>
      <dgm:t>
        <a:bodyPr/>
        <a:lstStyle/>
        <a:p>
          <a:endParaRPr lang="es-ES_tradnl"/>
        </a:p>
      </dgm:t>
    </dgm:pt>
    <dgm:pt modelId="{7D186041-5B5D-4CD5-B4E2-6089645E4311}" type="pres">
      <dgm:prSet presAssocID="{96EE222B-58AC-45B2-B41C-8977749D4CCF}" presName="parentText" presStyleLbl="node1" presStyleIdx="1" presStyleCnt="3">
        <dgm:presLayoutVars>
          <dgm:chMax val="0"/>
          <dgm:bulletEnabled val="1"/>
        </dgm:presLayoutVars>
      </dgm:prSet>
      <dgm:spPr/>
      <dgm:t>
        <a:bodyPr/>
        <a:lstStyle/>
        <a:p>
          <a:endParaRPr lang="es-ES_tradnl"/>
        </a:p>
      </dgm:t>
    </dgm:pt>
    <dgm:pt modelId="{317956F5-221B-44AA-9BA0-A838BE6D6C0C}" type="pres">
      <dgm:prSet presAssocID="{96EE222B-58AC-45B2-B41C-8977749D4CCF}" presName="childText" presStyleLbl="revTx" presStyleIdx="1" presStyleCnt="3">
        <dgm:presLayoutVars>
          <dgm:bulletEnabled val="1"/>
        </dgm:presLayoutVars>
      </dgm:prSet>
      <dgm:spPr/>
      <dgm:t>
        <a:bodyPr/>
        <a:lstStyle/>
        <a:p>
          <a:endParaRPr lang="es-ES_tradnl"/>
        </a:p>
      </dgm:t>
    </dgm:pt>
    <dgm:pt modelId="{06367700-9686-450F-8E65-A5EF6F23C9FB}" type="pres">
      <dgm:prSet presAssocID="{69E15D09-94A1-48E1-9ED6-BAA22B0306F9}" presName="parentText" presStyleLbl="node1" presStyleIdx="2" presStyleCnt="3">
        <dgm:presLayoutVars>
          <dgm:chMax val="0"/>
          <dgm:bulletEnabled val="1"/>
        </dgm:presLayoutVars>
      </dgm:prSet>
      <dgm:spPr/>
      <dgm:t>
        <a:bodyPr/>
        <a:lstStyle/>
        <a:p>
          <a:endParaRPr lang="es-ES_tradnl"/>
        </a:p>
      </dgm:t>
    </dgm:pt>
    <dgm:pt modelId="{472C8E16-CAF5-41E8-A4DE-7B7325FD6B95}" type="pres">
      <dgm:prSet presAssocID="{69E15D09-94A1-48E1-9ED6-BAA22B0306F9}" presName="childText" presStyleLbl="revTx" presStyleIdx="2" presStyleCnt="3">
        <dgm:presLayoutVars>
          <dgm:bulletEnabled val="1"/>
        </dgm:presLayoutVars>
      </dgm:prSet>
      <dgm:spPr/>
      <dgm:t>
        <a:bodyPr/>
        <a:lstStyle/>
        <a:p>
          <a:endParaRPr lang="es-ES_tradnl"/>
        </a:p>
      </dgm:t>
    </dgm:pt>
  </dgm:ptLst>
  <dgm:cxnLst>
    <dgm:cxn modelId="{A75B1A18-3459-42C9-8F4B-5AAE248A23A8}" type="presOf" srcId="{6A7B8479-A435-4265-9D5D-6ADC2DAC2956}" destId="{5C3377DB-6158-4EC3-8081-DFC13FAC6535}" srcOrd="0" destOrd="0" presId="urn:microsoft.com/office/officeart/2005/8/layout/vList2"/>
    <dgm:cxn modelId="{9ED4F10F-7F42-416B-A443-0C3190303EEC}" srcId="{6A7B8479-A435-4265-9D5D-6ADC2DAC2956}" destId="{D485D595-0AAE-4F15-8A26-BD342928CE8D}" srcOrd="0" destOrd="0" parTransId="{03D046E6-35C5-40BE-8A29-31D0ADE7B7C5}" sibTransId="{8317FE3B-8938-4471-9407-A31B0A877632}"/>
    <dgm:cxn modelId="{CAE3376B-4183-47E6-B21E-2B70004F9697}" srcId="{6A7B8479-A435-4265-9D5D-6ADC2DAC2956}" destId="{96EE222B-58AC-45B2-B41C-8977749D4CCF}" srcOrd="1" destOrd="0" parTransId="{8BF71ECB-C2DD-4EEF-80D3-3F6DD5925754}" sibTransId="{299F8877-D623-4D9C-8FE1-E73A80E5F26F}"/>
    <dgm:cxn modelId="{906F8108-C2FF-41C4-9391-8B415F6772C3}" srcId="{D485D595-0AAE-4F15-8A26-BD342928CE8D}" destId="{71BB778D-99E1-47C1-A495-BA54D5AF2B3D}" srcOrd="0" destOrd="0" parTransId="{8AD1592E-16B8-478D-AE07-14E38428C787}" sibTransId="{58724230-DFB3-4401-B43E-0B661044D634}"/>
    <dgm:cxn modelId="{DDDB94B6-2F4C-404E-A481-55A5009A44E8}" srcId="{6A7B8479-A435-4265-9D5D-6ADC2DAC2956}" destId="{69E15D09-94A1-48E1-9ED6-BAA22B0306F9}" srcOrd="2" destOrd="0" parTransId="{3A6249D0-8700-46B7-8B09-42BF3BA1EEDA}" sibTransId="{CABB66BE-694D-4D10-B09E-6934EE53CE92}"/>
    <dgm:cxn modelId="{D4F45810-14DC-4C19-8C0B-4C2C55CB33F5}" type="presOf" srcId="{52B2791A-AA09-44E9-99FD-7BFEB4D0F2B9}" destId="{317956F5-221B-44AA-9BA0-A838BE6D6C0C}" srcOrd="0" destOrd="0" presId="urn:microsoft.com/office/officeart/2005/8/layout/vList2"/>
    <dgm:cxn modelId="{036A9CA6-4973-40E7-8FB2-B245181A2493}" srcId="{96EE222B-58AC-45B2-B41C-8977749D4CCF}" destId="{52B2791A-AA09-44E9-99FD-7BFEB4D0F2B9}" srcOrd="0" destOrd="0" parTransId="{F4B9D514-10A5-4BFB-9EBD-1DFAB120357C}" sibTransId="{6178B6D9-A64C-4A23-9196-730E98559B62}"/>
    <dgm:cxn modelId="{23E611E7-FCC7-4D80-90AA-3D166EF73276}" type="presOf" srcId="{96EE222B-58AC-45B2-B41C-8977749D4CCF}" destId="{7D186041-5B5D-4CD5-B4E2-6089645E4311}" srcOrd="0" destOrd="0" presId="urn:microsoft.com/office/officeart/2005/8/layout/vList2"/>
    <dgm:cxn modelId="{7EAAEC9C-A37D-4CCD-8262-4BF8B620FC3A}" srcId="{69E15D09-94A1-48E1-9ED6-BAA22B0306F9}" destId="{5B25EECE-B364-4D8F-99FB-9F5E24BBA961}" srcOrd="0" destOrd="0" parTransId="{021B7726-5394-40E0-8595-7B63623965CC}" sibTransId="{913EF28B-F9FB-4041-98CD-1C3A54AF916B}"/>
    <dgm:cxn modelId="{E7E3590B-00CD-4242-804F-E98EDCCC119E}" type="presOf" srcId="{5B25EECE-B364-4D8F-99FB-9F5E24BBA961}" destId="{472C8E16-CAF5-41E8-A4DE-7B7325FD6B95}" srcOrd="0" destOrd="0" presId="urn:microsoft.com/office/officeart/2005/8/layout/vList2"/>
    <dgm:cxn modelId="{F72BE2C9-44F4-4957-AB3A-12E03155770E}" type="presOf" srcId="{71BB778D-99E1-47C1-A495-BA54D5AF2B3D}" destId="{9BB7A39B-171C-4F54-90AF-50CBDE49DDF1}" srcOrd="0" destOrd="0" presId="urn:microsoft.com/office/officeart/2005/8/layout/vList2"/>
    <dgm:cxn modelId="{72DB5B87-F76C-44FC-B052-7754FD58997B}" type="presOf" srcId="{69E15D09-94A1-48E1-9ED6-BAA22B0306F9}" destId="{06367700-9686-450F-8E65-A5EF6F23C9FB}" srcOrd="0" destOrd="0" presId="urn:microsoft.com/office/officeart/2005/8/layout/vList2"/>
    <dgm:cxn modelId="{8F77F9AC-741F-4880-8B90-56A153789FBB}" type="presOf" srcId="{D485D595-0AAE-4F15-8A26-BD342928CE8D}" destId="{563EBD33-33DD-492A-9F9B-AAB7184AC678}" srcOrd="0" destOrd="0" presId="urn:microsoft.com/office/officeart/2005/8/layout/vList2"/>
    <dgm:cxn modelId="{5FB06771-8883-44B2-9D17-962C45E63462}" type="presParOf" srcId="{5C3377DB-6158-4EC3-8081-DFC13FAC6535}" destId="{563EBD33-33DD-492A-9F9B-AAB7184AC678}" srcOrd="0" destOrd="0" presId="urn:microsoft.com/office/officeart/2005/8/layout/vList2"/>
    <dgm:cxn modelId="{C91DA6CA-3E10-4D13-A85B-E6BDC8EC00AB}" type="presParOf" srcId="{5C3377DB-6158-4EC3-8081-DFC13FAC6535}" destId="{9BB7A39B-171C-4F54-90AF-50CBDE49DDF1}" srcOrd="1" destOrd="0" presId="urn:microsoft.com/office/officeart/2005/8/layout/vList2"/>
    <dgm:cxn modelId="{CCAE6231-1832-4352-A7FF-0D29813758CE}" type="presParOf" srcId="{5C3377DB-6158-4EC3-8081-DFC13FAC6535}" destId="{7D186041-5B5D-4CD5-B4E2-6089645E4311}" srcOrd="2" destOrd="0" presId="urn:microsoft.com/office/officeart/2005/8/layout/vList2"/>
    <dgm:cxn modelId="{51F56532-738A-4DAC-8F06-D5D129F1CB04}" type="presParOf" srcId="{5C3377DB-6158-4EC3-8081-DFC13FAC6535}" destId="{317956F5-221B-44AA-9BA0-A838BE6D6C0C}" srcOrd="3" destOrd="0" presId="urn:microsoft.com/office/officeart/2005/8/layout/vList2"/>
    <dgm:cxn modelId="{A6B51375-2BCC-443D-B7E7-E2CAD403EFB7}" type="presParOf" srcId="{5C3377DB-6158-4EC3-8081-DFC13FAC6535}" destId="{06367700-9686-450F-8E65-A5EF6F23C9FB}" srcOrd="4" destOrd="0" presId="urn:microsoft.com/office/officeart/2005/8/layout/vList2"/>
    <dgm:cxn modelId="{EC35B9EF-7F72-4C29-A545-A890742833B9}" type="presParOf" srcId="{5C3377DB-6158-4EC3-8081-DFC13FAC6535}" destId="{472C8E16-CAF5-41E8-A4DE-7B7325FD6B95}"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59799F-A959-47EB-BA30-3B4938063C9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7E116782-EE64-4894-B454-F862C450B44B}">
      <dgm:prSet phldrT="[Texto]" custT="1"/>
      <dgm:spPr/>
      <dgm:t>
        <a:bodyPr/>
        <a:lstStyle/>
        <a:p>
          <a:r>
            <a:rPr lang="es-ES" sz="2500"/>
            <a:t>Suma</a:t>
          </a:r>
          <a:endParaRPr lang="es-ES" sz="2500" dirty="0"/>
        </a:p>
      </dgm:t>
    </dgm:pt>
    <dgm:pt modelId="{810E7D94-4E66-4827-B8C4-82817727D751}" type="parTrans" cxnId="{E6D3A2B4-34FE-4712-81FD-2DB289813C6B}">
      <dgm:prSet/>
      <dgm:spPr/>
      <dgm:t>
        <a:bodyPr/>
        <a:lstStyle/>
        <a:p>
          <a:endParaRPr lang="es-ES"/>
        </a:p>
      </dgm:t>
    </dgm:pt>
    <dgm:pt modelId="{F70C0A7E-7F72-4FCC-BB61-A14E0446AEAE}" type="sibTrans" cxnId="{E6D3A2B4-34FE-4712-81FD-2DB289813C6B}">
      <dgm:prSet/>
      <dgm:spPr/>
      <dgm:t>
        <a:bodyPr/>
        <a:lstStyle/>
        <a:p>
          <a:endParaRPr lang="es-ES"/>
        </a:p>
      </dgm:t>
    </dgm:pt>
    <dgm:pt modelId="{FFCE6EC4-8C08-4556-B816-ED2B0486DD84}">
      <dgm:prSet phldrT="[Texto]"/>
      <dgm:spPr/>
      <dgm:t>
        <a:bodyPr/>
        <a:lstStyle/>
        <a:p>
          <a:r>
            <a:rPr lang="es-ES" dirty="0"/>
            <a:t>Resta</a:t>
          </a:r>
        </a:p>
      </dgm:t>
    </dgm:pt>
    <dgm:pt modelId="{A12F7A6C-2442-4A6D-8190-EECBD19884A3}" type="parTrans" cxnId="{CBF74CC2-A930-4017-B5BF-E04CF6B50066}">
      <dgm:prSet/>
      <dgm:spPr/>
      <dgm:t>
        <a:bodyPr/>
        <a:lstStyle/>
        <a:p>
          <a:endParaRPr lang="es-ES"/>
        </a:p>
      </dgm:t>
    </dgm:pt>
    <dgm:pt modelId="{6A7A188D-F137-4BDA-8644-A52555357ED9}" type="sibTrans" cxnId="{CBF74CC2-A930-4017-B5BF-E04CF6B50066}">
      <dgm:prSet/>
      <dgm:spPr/>
      <dgm:t>
        <a:bodyPr/>
        <a:lstStyle/>
        <a:p>
          <a:endParaRPr lang="es-ES"/>
        </a:p>
      </dgm:t>
    </dgm:pt>
    <dgm:pt modelId="{8F4449E3-C98C-4D52-9E72-16D3E54F7417}">
      <dgm:prSet phldrT="[Texto]" custT="1"/>
      <dgm:spPr/>
      <dgm:t>
        <a:bodyPr/>
        <a:lstStyle/>
        <a:p>
          <a:r>
            <a:rPr lang="es-ES" sz="2400" dirty="0" err="1"/>
            <a:t>integer</a:t>
          </a:r>
          <a:r>
            <a:rPr lang="es-ES" sz="2400" dirty="0"/>
            <a:t> b = 15-4=11;</a:t>
          </a:r>
          <a:br>
            <a:rPr lang="es-ES" sz="2400" dirty="0"/>
          </a:br>
          <a:endParaRPr lang="es-ES" sz="2400" dirty="0"/>
        </a:p>
      </dgm:t>
    </dgm:pt>
    <dgm:pt modelId="{FED94673-C97F-4AFD-8A04-B146E2C29FEA}" type="parTrans" cxnId="{62F70CE3-DE8B-4BF6-A4CF-7C62AD30D11D}">
      <dgm:prSet/>
      <dgm:spPr/>
      <dgm:t>
        <a:bodyPr/>
        <a:lstStyle/>
        <a:p>
          <a:endParaRPr lang="es-ES"/>
        </a:p>
      </dgm:t>
    </dgm:pt>
    <dgm:pt modelId="{280AEF7D-6DED-4B59-8BEA-97F618AE7E36}" type="sibTrans" cxnId="{62F70CE3-DE8B-4BF6-A4CF-7C62AD30D11D}">
      <dgm:prSet/>
      <dgm:spPr/>
      <dgm:t>
        <a:bodyPr/>
        <a:lstStyle/>
        <a:p>
          <a:endParaRPr lang="es-ES"/>
        </a:p>
      </dgm:t>
    </dgm:pt>
    <dgm:pt modelId="{6EF79CD8-7AD7-440A-AF2A-62C33DE152F0}">
      <dgm:prSet phldrT="[Texto]"/>
      <dgm:spPr/>
      <dgm:t>
        <a:bodyPr/>
        <a:lstStyle/>
        <a:p>
          <a:r>
            <a:rPr lang="es-ES" dirty="0"/>
            <a:t>Producto</a:t>
          </a:r>
        </a:p>
      </dgm:t>
    </dgm:pt>
    <dgm:pt modelId="{9234E95A-BE06-4596-B933-1F063BF84A88}" type="parTrans" cxnId="{4C21250A-5526-4147-B70C-80E7F46973CD}">
      <dgm:prSet/>
      <dgm:spPr/>
      <dgm:t>
        <a:bodyPr/>
        <a:lstStyle/>
        <a:p>
          <a:endParaRPr lang="es-ES"/>
        </a:p>
      </dgm:t>
    </dgm:pt>
    <dgm:pt modelId="{65A40228-7FF2-4E68-AA84-EE7A444C6A0A}" type="sibTrans" cxnId="{4C21250A-5526-4147-B70C-80E7F46973CD}">
      <dgm:prSet/>
      <dgm:spPr/>
      <dgm:t>
        <a:bodyPr/>
        <a:lstStyle/>
        <a:p>
          <a:endParaRPr lang="es-ES"/>
        </a:p>
      </dgm:t>
    </dgm:pt>
    <dgm:pt modelId="{93033E9E-421A-4820-8049-E6B789D36572}">
      <dgm:prSet phldrT="[Texto]" custT="1"/>
      <dgm:spPr/>
      <dgm:t>
        <a:bodyPr/>
        <a:lstStyle/>
        <a:p>
          <a:r>
            <a:rPr lang="es-ES" sz="2400" dirty="0" err="1"/>
            <a:t>integer</a:t>
          </a:r>
          <a:r>
            <a:rPr lang="es-ES" sz="2400" dirty="0"/>
            <a:t> c = 3*3=9;</a:t>
          </a:r>
        </a:p>
      </dgm:t>
    </dgm:pt>
    <dgm:pt modelId="{284F9557-078F-4AAE-8DFD-D747119AC430}" type="parTrans" cxnId="{077409DD-D725-47FF-B35E-F1867E7A736F}">
      <dgm:prSet/>
      <dgm:spPr/>
      <dgm:t>
        <a:bodyPr/>
        <a:lstStyle/>
        <a:p>
          <a:endParaRPr lang="es-ES"/>
        </a:p>
      </dgm:t>
    </dgm:pt>
    <dgm:pt modelId="{8F4E0E02-C185-4304-AE13-F163EF51B128}" type="sibTrans" cxnId="{077409DD-D725-47FF-B35E-F1867E7A736F}">
      <dgm:prSet/>
      <dgm:spPr/>
      <dgm:t>
        <a:bodyPr/>
        <a:lstStyle/>
        <a:p>
          <a:endParaRPr lang="es-ES"/>
        </a:p>
      </dgm:t>
    </dgm:pt>
    <dgm:pt modelId="{C42BF56F-B0F1-42A6-9AC8-F20881051F6B}">
      <dgm:prSet phldrT="[Texto]" custT="1"/>
      <dgm:spPr/>
      <dgm:t>
        <a:bodyPr/>
        <a:lstStyle/>
        <a:p>
          <a:r>
            <a:rPr lang="es-ES" sz="2400" dirty="0" err="1"/>
            <a:t>integer</a:t>
          </a:r>
          <a:r>
            <a:rPr lang="es-ES" sz="2400" dirty="0"/>
            <a:t> a = 5+6 = 11;</a:t>
          </a:r>
          <a:br>
            <a:rPr lang="es-ES" sz="2400" dirty="0"/>
          </a:br>
          <a:endParaRPr lang="es-ES" sz="2400" dirty="0"/>
        </a:p>
      </dgm:t>
    </dgm:pt>
    <dgm:pt modelId="{B71BE692-0694-4741-997E-914A05B9E894}" type="sibTrans" cxnId="{F4775D8C-CA5D-459F-A54B-CD9CCC8A2C9D}">
      <dgm:prSet/>
      <dgm:spPr/>
      <dgm:t>
        <a:bodyPr/>
        <a:lstStyle/>
        <a:p>
          <a:endParaRPr lang="es-ES"/>
        </a:p>
      </dgm:t>
    </dgm:pt>
    <dgm:pt modelId="{91168D7F-6A57-42D4-9698-3C0D8F448855}" type="parTrans" cxnId="{F4775D8C-CA5D-459F-A54B-CD9CCC8A2C9D}">
      <dgm:prSet/>
      <dgm:spPr/>
      <dgm:t>
        <a:bodyPr/>
        <a:lstStyle/>
        <a:p>
          <a:endParaRPr lang="es-ES"/>
        </a:p>
      </dgm:t>
    </dgm:pt>
    <dgm:pt modelId="{0A6DDB31-A9A7-4478-816E-7E937A131069}" type="pres">
      <dgm:prSet presAssocID="{E359799F-A959-47EB-BA30-3B4938063C9D}" presName="Name0" presStyleCnt="0">
        <dgm:presLayoutVars>
          <dgm:dir/>
          <dgm:animLvl val="lvl"/>
          <dgm:resizeHandles val="exact"/>
        </dgm:presLayoutVars>
      </dgm:prSet>
      <dgm:spPr/>
      <dgm:t>
        <a:bodyPr/>
        <a:lstStyle/>
        <a:p>
          <a:endParaRPr lang="es-ES_tradnl"/>
        </a:p>
      </dgm:t>
    </dgm:pt>
    <dgm:pt modelId="{36842A48-F0EC-4335-A403-E58591E04169}" type="pres">
      <dgm:prSet presAssocID="{7E116782-EE64-4894-B454-F862C450B44B}" presName="composite" presStyleCnt="0"/>
      <dgm:spPr/>
    </dgm:pt>
    <dgm:pt modelId="{0FA4AFB1-1697-4DBF-ABBE-352A0BBBFFE4}" type="pres">
      <dgm:prSet presAssocID="{7E116782-EE64-4894-B454-F862C450B44B}" presName="parTx" presStyleLbl="alignNode1" presStyleIdx="0" presStyleCnt="3" custLinFactNeighborX="-19409" custLinFactNeighborY="-1471">
        <dgm:presLayoutVars>
          <dgm:chMax val="0"/>
          <dgm:chPref val="0"/>
          <dgm:bulletEnabled val="1"/>
        </dgm:presLayoutVars>
      </dgm:prSet>
      <dgm:spPr/>
      <dgm:t>
        <a:bodyPr/>
        <a:lstStyle/>
        <a:p>
          <a:endParaRPr lang="es-ES_tradnl"/>
        </a:p>
      </dgm:t>
    </dgm:pt>
    <dgm:pt modelId="{868986E1-2CDA-40DF-BB08-3A74BB6EE738}" type="pres">
      <dgm:prSet presAssocID="{7E116782-EE64-4894-B454-F862C450B44B}" presName="desTx" presStyleLbl="alignAccFollowNode1" presStyleIdx="0" presStyleCnt="3">
        <dgm:presLayoutVars>
          <dgm:bulletEnabled val="1"/>
        </dgm:presLayoutVars>
      </dgm:prSet>
      <dgm:spPr/>
      <dgm:t>
        <a:bodyPr/>
        <a:lstStyle/>
        <a:p>
          <a:endParaRPr lang="es-ES_tradnl"/>
        </a:p>
      </dgm:t>
    </dgm:pt>
    <dgm:pt modelId="{8714364B-C2A4-44E0-8B56-45145A8107BC}" type="pres">
      <dgm:prSet presAssocID="{F70C0A7E-7F72-4FCC-BB61-A14E0446AEAE}" presName="space" presStyleCnt="0"/>
      <dgm:spPr/>
    </dgm:pt>
    <dgm:pt modelId="{1DEDE35C-3DA0-4645-9420-BC0757AD92D5}" type="pres">
      <dgm:prSet presAssocID="{FFCE6EC4-8C08-4556-B816-ED2B0486DD84}" presName="composite" presStyleCnt="0"/>
      <dgm:spPr/>
    </dgm:pt>
    <dgm:pt modelId="{BF75C198-DD9C-4785-8914-7B96BA2645B1}" type="pres">
      <dgm:prSet presAssocID="{FFCE6EC4-8C08-4556-B816-ED2B0486DD84}" presName="parTx" presStyleLbl="alignNode1" presStyleIdx="1" presStyleCnt="3">
        <dgm:presLayoutVars>
          <dgm:chMax val="0"/>
          <dgm:chPref val="0"/>
          <dgm:bulletEnabled val="1"/>
        </dgm:presLayoutVars>
      </dgm:prSet>
      <dgm:spPr/>
      <dgm:t>
        <a:bodyPr/>
        <a:lstStyle/>
        <a:p>
          <a:endParaRPr lang="es-ES_tradnl"/>
        </a:p>
      </dgm:t>
    </dgm:pt>
    <dgm:pt modelId="{8FA37658-D849-40F9-8B65-D4ADFF061D2E}" type="pres">
      <dgm:prSet presAssocID="{FFCE6EC4-8C08-4556-B816-ED2B0486DD84}" presName="desTx" presStyleLbl="alignAccFollowNode1" presStyleIdx="1" presStyleCnt="3">
        <dgm:presLayoutVars>
          <dgm:bulletEnabled val="1"/>
        </dgm:presLayoutVars>
      </dgm:prSet>
      <dgm:spPr/>
      <dgm:t>
        <a:bodyPr/>
        <a:lstStyle/>
        <a:p>
          <a:endParaRPr lang="es-ES_tradnl"/>
        </a:p>
      </dgm:t>
    </dgm:pt>
    <dgm:pt modelId="{F90EAFA4-65FE-4EC0-A66F-6690E3A5A3DD}" type="pres">
      <dgm:prSet presAssocID="{6A7A188D-F137-4BDA-8644-A52555357ED9}" presName="space" presStyleCnt="0"/>
      <dgm:spPr/>
    </dgm:pt>
    <dgm:pt modelId="{A3588668-A296-4E43-881F-9DEB2D23F0FC}" type="pres">
      <dgm:prSet presAssocID="{6EF79CD8-7AD7-440A-AF2A-62C33DE152F0}" presName="composite" presStyleCnt="0"/>
      <dgm:spPr/>
    </dgm:pt>
    <dgm:pt modelId="{C08D4980-3705-4E91-92C2-7571AD5D6217}" type="pres">
      <dgm:prSet presAssocID="{6EF79CD8-7AD7-440A-AF2A-62C33DE152F0}" presName="parTx" presStyleLbl="alignNode1" presStyleIdx="2" presStyleCnt="3">
        <dgm:presLayoutVars>
          <dgm:chMax val="0"/>
          <dgm:chPref val="0"/>
          <dgm:bulletEnabled val="1"/>
        </dgm:presLayoutVars>
      </dgm:prSet>
      <dgm:spPr/>
      <dgm:t>
        <a:bodyPr/>
        <a:lstStyle/>
        <a:p>
          <a:endParaRPr lang="es-ES_tradnl"/>
        </a:p>
      </dgm:t>
    </dgm:pt>
    <dgm:pt modelId="{4511A44A-BCCE-432A-9EC6-8F0FB2A5CC54}" type="pres">
      <dgm:prSet presAssocID="{6EF79CD8-7AD7-440A-AF2A-62C33DE152F0}" presName="desTx" presStyleLbl="alignAccFollowNode1" presStyleIdx="2" presStyleCnt="3">
        <dgm:presLayoutVars>
          <dgm:bulletEnabled val="1"/>
        </dgm:presLayoutVars>
      </dgm:prSet>
      <dgm:spPr/>
      <dgm:t>
        <a:bodyPr/>
        <a:lstStyle/>
        <a:p>
          <a:endParaRPr lang="es-ES_tradnl"/>
        </a:p>
      </dgm:t>
    </dgm:pt>
  </dgm:ptLst>
  <dgm:cxnLst>
    <dgm:cxn modelId="{CBF74CC2-A930-4017-B5BF-E04CF6B50066}" srcId="{E359799F-A959-47EB-BA30-3B4938063C9D}" destId="{FFCE6EC4-8C08-4556-B816-ED2B0486DD84}" srcOrd="1" destOrd="0" parTransId="{A12F7A6C-2442-4A6D-8190-EECBD19884A3}" sibTransId="{6A7A188D-F137-4BDA-8644-A52555357ED9}"/>
    <dgm:cxn modelId="{077409DD-D725-47FF-B35E-F1867E7A736F}" srcId="{6EF79CD8-7AD7-440A-AF2A-62C33DE152F0}" destId="{93033E9E-421A-4820-8049-E6B789D36572}" srcOrd="0" destOrd="0" parTransId="{284F9557-078F-4AAE-8DFD-D747119AC430}" sibTransId="{8F4E0E02-C185-4304-AE13-F163EF51B128}"/>
    <dgm:cxn modelId="{22E13D95-34D5-4303-AD2C-2633A1972B79}" type="presOf" srcId="{8F4449E3-C98C-4D52-9E72-16D3E54F7417}" destId="{8FA37658-D849-40F9-8B65-D4ADFF061D2E}" srcOrd="0" destOrd="0" presId="urn:microsoft.com/office/officeart/2005/8/layout/hList1"/>
    <dgm:cxn modelId="{4C21250A-5526-4147-B70C-80E7F46973CD}" srcId="{E359799F-A959-47EB-BA30-3B4938063C9D}" destId="{6EF79CD8-7AD7-440A-AF2A-62C33DE152F0}" srcOrd="2" destOrd="0" parTransId="{9234E95A-BE06-4596-B933-1F063BF84A88}" sibTransId="{65A40228-7FF2-4E68-AA84-EE7A444C6A0A}"/>
    <dgm:cxn modelId="{62F70CE3-DE8B-4BF6-A4CF-7C62AD30D11D}" srcId="{FFCE6EC4-8C08-4556-B816-ED2B0486DD84}" destId="{8F4449E3-C98C-4D52-9E72-16D3E54F7417}" srcOrd="0" destOrd="0" parTransId="{FED94673-C97F-4AFD-8A04-B146E2C29FEA}" sibTransId="{280AEF7D-6DED-4B59-8BEA-97F618AE7E36}"/>
    <dgm:cxn modelId="{90B70870-7E0D-49CF-9ED6-6CBC5A10B623}" type="presOf" srcId="{FFCE6EC4-8C08-4556-B816-ED2B0486DD84}" destId="{BF75C198-DD9C-4785-8914-7B96BA2645B1}" srcOrd="0" destOrd="0" presId="urn:microsoft.com/office/officeart/2005/8/layout/hList1"/>
    <dgm:cxn modelId="{94CF4BE1-D46C-4C68-B4DC-F396B387C4CB}" type="presOf" srcId="{E359799F-A959-47EB-BA30-3B4938063C9D}" destId="{0A6DDB31-A9A7-4478-816E-7E937A131069}" srcOrd="0" destOrd="0" presId="urn:microsoft.com/office/officeart/2005/8/layout/hList1"/>
    <dgm:cxn modelId="{E6D3A2B4-34FE-4712-81FD-2DB289813C6B}" srcId="{E359799F-A959-47EB-BA30-3B4938063C9D}" destId="{7E116782-EE64-4894-B454-F862C450B44B}" srcOrd="0" destOrd="0" parTransId="{810E7D94-4E66-4827-B8C4-82817727D751}" sibTransId="{F70C0A7E-7F72-4FCC-BB61-A14E0446AEAE}"/>
    <dgm:cxn modelId="{F4775D8C-CA5D-459F-A54B-CD9CCC8A2C9D}" srcId="{7E116782-EE64-4894-B454-F862C450B44B}" destId="{C42BF56F-B0F1-42A6-9AC8-F20881051F6B}" srcOrd="0" destOrd="0" parTransId="{91168D7F-6A57-42D4-9698-3C0D8F448855}" sibTransId="{B71BE692-0694-4741-997E-914A05B9E894}"/>
    <dgm:cxn modelId="{52D03B0E-1C41-4428-921A-FFD06828030F}" type="presOf" srcId="{93033E9E-421A-4820-8049-E6B789D36572}" destId="{4511A44A-BCCE-432A-9EC6-8F0FB2A5CC54}" srcOrd="0" destOrd="0" presId="urn:microsoft.com/office/officeart/2005/8/layout/hList1"/>
    <dgm:cxn modelId="{0255E801-9377-4706-B642-C72ED763B675}" type="presOf" srcId="{6EF79CD8-7AD7-440A-AF2A-62C33DE152F0}" destId="{C08D4980-3705-4E91-92C2-7571AD5D6217}" srcOrd="0" destOrd="0" presId="urn:microsoft.com/office/officeart/2005/8/layout/hList1"/>
    <dgm:cxn modelId="{2C1480AF-2A3D-4785-8DF3-5B291A2B7FE2}" type="presOf" srcId="{7E116782-EE64-4894-B454-F862C450B44B}" destId="{0FA4AFB1-1697-4DBF-ABBE-352A0BBBFFE4}" srcOrd="0" destOrd="0" presId="urn:microsoft.com/office/officeart/2005/8/layout/hList1"/>
    <dgm:cxn modelId="{8017FF13-C6D8-4319-AB1F-1473BC2111F1}" type="presOf" srcId="{C42BF56F-B0F1-42A6-9AC8-F20881051F6B}" destId="{868986E1-2CDA-40DF-BB08-3A74BB6EE738}" srcOrd="0" destOrd="0" presId="urn:microsoft.com/office/officeart/2005/8/layout/hList1"/>
    <dgm:cxn modelId="{E4E68022-A6B4-4EAD-9B29-807697B0300F}" type="presParOf" srcId="{0A6DDB31-A9A7-4478-816E-7E937A131069}" destId="{36842A48-F0EC-4335-A403-E58591E04169}" srcOrd="0" destOrd="0" presId="urn:microsoft.com/office/officeart/2005/8/layout/hList1"/>
    <dgm:cxn modelId="{47BEC678-859B-4A07-8DBE-26882A1658E7}" type="presParOf" srcId="{36842A48-F0EC-4335-A403-E58591E04169}" destId="{0FA4AFB1-1697-4DBF-ABBE-352A0BBBFFE4}" srcOrd="0" destOrd="0" presId="urn:microsoft.com/office/officeart/2005/8/layout/hList1"/>
    <dgm:cxn modelId="{C01A6596-32FE-4302-AA31-4E3C1EC43363}" type="presParOf" srcId="{36842A48-F0EC-4335-A403-E58591E04169}" destId="{868986E1-2CDA-40DF-BB08-3A74BB6EE738}" srcOrd="1" destOrd="0" presId="urn:microsoft.com/office/officeart/2005/8/layout/hList1"/>
    <dgm:cxn modelId="{8ECA317F-BC07-4470-BF9A-8B135F2CE1D1}" type="presParOf" srcId="{0A6DDB31-A9A7-4478-816E-7E937A131069}" destId="{8714364B-C2A4-44E0-8B56-45145A8107BC}" srcOrd="1" destOrd="0" presId="urn:microsoft.com/office/officeart/2005/8/layout/hList1"/>
    <dgm:cxn modelId="{51878FED-2E79-4385-96EC-733A50396880}" type="presParOf" srcId="{0A6DDB31-A9A7-4478-816E-7E937A131069}" destId="{1DEDE35C-3DA0-4645-9420-BC0757AD92D5}" srcOrd="2" destOrd="0" presId="urn:microsoft.com/office/officeart/2005/8/layout/hList1"/>
    <dgm:cxn modelId="{0119348E-53C8-48E6-8779-BDC04E965210}" type="presParOf" srcId="{1DEDE35C-3DA0-4645-9420-BC0757AD92D5}" destId="{BF75C198-DD9C-4785-8914-7B96BA2645B1}" srcOrd="0" destOrd="0" presId="urn:microsoft.com/office/officeart/2005/8/layout/hList1"/>
    <dgm:cxn modelId="{D03CA1A9-3E89-4E10-8403-23E7D0088886}" type="presParOf" srcId="{1DEDE35C-3DA0-4645-9420-BC0757AD92D5}" destId="{8FA37658-D849-40F9-8B65-D4ADFF061D2E}" srcOrd="1" destOrd="0" presId="urn:microsoft.com/office/officeart/2005/8/layout/hList1"/>
    <dgm:cxn modelId="{D6282208-C313-4902-BB27-F3AC29A67675}" type="presParOf" srcId="{0A6DDB31-A9A7-4478-816E-7E937A131069}" destId="{F90EAFA4-65FE-4EC0-A66F-6690E3A5A3DD}" srcOrd="3" destOrd="0" presId="urn:microsoft.com/office/officeart/2005/8/layout/hList1"/>
    <dgm:cxn modelId="{5543C8AD-59D0-4B23-8EEF-4487D1CBEA04}" type="presParOf" srcId="{0A6DDB31-A9A7-4478-816E-7E937A131069}" destId="{A3588668-A296-4E43-881F-9DEB2D23F0FC}" srcOrd="4" destOrd="0" presId="urn:microsoft.com/office/officeart/2005/8/layout/hList1"/>
    <dgm:cxn modelId="{DB2D0BAB-1BDB-47D0-81E4-BC59E0D976E6}" type="presParOf" srcId="{A3588668-A296-4E43-881F-9DEB2D23F0FC}" destId="{C08D4980-3705-4E91-92C2-7571AD5D6217}" srcOrd="0" destOrd="0" presId="urn:microsoft.com/office/officeart/2005/8/layout/hList1"/>
    <dgm:cxn modelId="{D559DCD5-9EDA-4D4F-8BBF-5DCC281F26E2}" type="presParOf" srcId="{A3588668-A296-4E43-881F-9DEB2D23F0FC}" destId="{4511A44A-BCCE-432A-9EC6-8F0FB2A5CC54}"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71560D2-FC72-4EC5-A07C-F02AE86E7A2C}"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ES"/>
        </a:p>
      </dgm:t>
    </dgm:pt>
    <dgm:pt modelId="{160DFED8-465A-46D6-8442-C2492EE9DEF8}">
      <dgm:prSet phldrT="[Texto]" custT="1"/>
      <dgm:spPr/>
      <dgm:t>
        <a:bodyPr/>
        <a:lstStyle/>
        <a:p>
          <a:r>
            <a:rPr lang="es-ES" sz="2000" dirty="0"/>
            <a:t>División</a:t>
          </a:r>
        </a:p>
      </dgm:t>
    </dgm:pt>
    <dgm:pt modelId="{68A4612E-505A-440B-B08B-AD09F9E413B6}" type="parTrans" cxnId="{185DC492-A15F-4E14-B94B-2984C6A5D552}">
      <dgm:prSet/>
      <dgm:spPr/>
      <dgm:t>
        <a:bodyPr/>
        <a:lstStyle/>
        <a:p>
          <a:endParaRPr lang="es-ES"/>
        </a:p>
      </dgm:t>
    </dgm:pt>
    <dgm:pt modelId="{F05EB882-1FD8-4E80-8119-2A5F8F7E7A94}" type="sibTrans" cxnId="{185DC492-A15F-4E14-B94B-2984C6A5D552}">
      <dgm:prSet/>
      <dgm:spPr/>
      <dgm:t>
        <a:bodyPr/>
        <a:lstStyle/>
        <a:p>
          <a:endParaRPr lang="es-ES"/>
        </a:p>
      </dgm:t>
    </dgm:pt>
    <dgm:pt modelId="{DA4AD55B-6E25-4849-AC36-EC95383704A9}">
      <dgm:prSet phldrT="[Texto]" custT="1"/>
      <dgm:spPr/>
      <dgm:t>
        <a:bodyPr/>
        <a:lstStyle/>
        <a:p>
          <a:r>
            <a:rPr lang="es-ES" sz="2400" dirty="0" err="1"/>
            <a:t>float</a:t>
          </a:r>
          <a:r>
            <a:rPr lang="es-ES" sz="2400" dirty="0"/>
            <a:t> d = 40/10 = 4.0</a:t>
          </a:r>
          <a:r>
            <a:rPr lang="es-ES" sz="2600" dirty="0"/>
            <a:t>;</a:t>
          </a:r>
        </a:p>
      </dgm:t>
    </dgm:pt>
    <dgm:pt modelId="{6D36B4D9-E876-4A41-B3D7-812A8B3FFC85}" type="parTrans" cxnId="{81CA3CD8-4F2A-4D6B-8B7F-5F50EDBCA681}">
      <dgm:prSet/>
      <dgm:spPr/>
      <dgm:t>
        <a:bodyPr/>
        <a:lstStyle/>
        <a:p>
          <a:endParaRPr lang="es-ES"/>
        </a:p>
      </dgm:t>
    </dgm:pt>
    <dgm:pt modelId="{9BEE2629-07C0-4DB2-A593-28D318349993}" type="sibTrans" cxnId="{81CA3CD8-4F2A-4D6B-8B7F-5F50EDBCA681}">
      <dgm:prSet/>
      <dgm:spPr/>
      <dgm:t>
        <a:bodyPr/>
        <a:lstStyle/>
        <a:p>
          <a:endParaRPr lang="es-ES"/>
        </a:p>
      </dgm:t>
    </dgm:pt>
    <dgm:pt modelId="{9CF53EFE-2F23-4644-8D92-E0B1CA23CB4F}">
      <dgm:prSet phldrT="[Texto]" custT="1"/>
      <dgm:spPr/>
      <dgm:t>
        <a:bodyPr/>
        <a:lstStyle/>
        <a:p>
          <a:r>
            <a:rPr lang="es-ES" sz="2000" dirty="0"/>
            <a:t>Resto</a:t>
          </a:r>
        </a:p>
      </dgm:t>
    </dgm:pt>
    <dgm:pt modelId="{2CD44473-C2C1-45C1-B4DA-553FA0E8B22C}" type="parTrans" cxnId="{A508846B-9DD6-4F15-85F0-B9639DE825E8}">
      <dgm:prSet/>
      <dgm:spPr/>
      <dgm:t>
        <a:bodyPr/>
        <a:lstStyle/>
        <a:p>
          <a:endParaRPr lang="es-ES"/>
        </a:p>
      </dgm:t>
    </dgm:pt>
    <dgm:pt modelId="{B3D4D15E-F2B5-4BE4-944C-F7F515CD0BCB}" type="sibTrans" cxnId="{A508846B-9DD6-4F15-85F0-B9639DE825E8}">
      <dgm:prSet/>
      <dgm:spPr/>
      <dgm:t>
        <a:bodyPr/>
        <a:lstStyle/>
        <a:p>
          <a:endParaRPr lang="es-ES"/>
        </a:p>
      </dgm:t>
    </dgm:pt>
    <dgm:pt modelId="{F55DB04B-B0B8-4B33-A462-EFD0B70F4299}">
      <dgm:prSet phldrT="[Texto]" custT="1"/>
      <dgm:spPr/>
      <dgm:t>
        <a:bodyPr/>
        <a:lstStyle/>
        <a:p>
          <a:r>
            <a:rPr lang="es-ES" sz="2400" dirty="0" err="1"/>
            <a:t>integer</a:t>
          </a:r>
          <a:r>
            <a:rPr lang="es-ES" sz="2400" dirty="0"/>
            <a:t> e= 50 % 8=2;</a:t>
          </a:r>
        </a:p>
      </dgm:t>
    </dgm:pt>
    <dgm:pt modelId="{0C90AED8-09F8-4027-952E-2D82D2016CC6}" type="parTrans" cxnId="{7B234500-E01C-4D31-AD95-C8791C0585AC}">
      <dgm:prSet/>
      <dgm:spPr/>
      <dgm:t>
        <a:bodyPr/>
        <a:lstStyle/>
        <a:p>
          <a:endParaRPr lang="es-ES"/>
        </a:p>
      </dgm:t>
    </dgm:pt>
    <dgm:pt modelId="{17369BAE-CAF8-4E2E-B871-DCFC9D936E2E}" type="sibTrans" cxnId="{7B234500-E01C-4D31-AD95-C8791C0585AC}">
      <dgm:prSet/>
      <dgm:spPr/>
      <dgm:t>
        <a:bodyPr/>
        <a:lstStyle/>
        <a:p>
          <a:endParaRPr lang="es-ES"/>
        </a:p>
      </dgm:t>
    </dgm:pt>
    <dgm:pt modelId="{6968F775-2705-4574-8AFA-DEE5B780CFBF}" type="pres">
      <dgm:prSet presAssocID="{871560D2-FC72-4EC5-A07C-F02AE86E7A2C}" presName="Name0" presStyleCnt="0">
        <dgm:presLayoutVars>
          <dgm:dir/>
          <dgm:animLvl val="lvl"/>
          <dgm:resizeHandles val="exact"/>
        </dgm:presLayoutVars>
      </dgm:prSet>
      <dgm:spPr/>
      <dgm:t>
        <a:bodyPr/>
        <a:lstStyle/>
        <a:p>
          <a:endParaRPr lang="es-ES_tradnl"/>
        </a:p>
      </dgm:t>
    </dgm:pt>
    <dgm:pt modelId="{92FE7CBE-B995-47C9-BCD1-F6069DA4FFE4}" type="pres">
      <dgm:prSet presAssocID="{160DFED8-465A-46D6-8442-C2492EE9DEF8}" presName="composite" presStyleCnt="0"/>
      <dgm:spPr/>
    </dgm:pt>
    <dgm:pt modelId="{84B8770A-1F21-4C96-9A1C-C2227E64BD60}" type="pres">
      <dgm:prSet presAssocID="{160DFED8-465A-46D6-8442-C2492EE9DEF8}" presName="parTx" presStyleLbl="alignNode1" presStyleIdx="0" presStyleCnt="2">
        <dgm:presLayoutVars>
          <dgm:chMax val="0"/>
          <dgm:chPref val="0"/>
          <dgm:bulletEnabled val="1"/>
        </dgm:presLayoutVars>
      </dgm:prSet>
      <dgm:spPr/>
      <dgm:t>
        <a:bodyPr/>
        <a:lstStyle/>
        <a:p>
          <a:endParaRPr lang="es-ES_tradnl"/>
        </a:p>
      </dgm:t>
    </dgm:pt>
    <dgm:pt modelId="{44440FEC-E092-4CDD-B31E-6AB16A6DCA42}" type="pres">
      <dgm:prSet presAssocID="{160DFED8-465A-46D6-8442-C2492EE9DEF8}" presName="desTx" presStyleLbl="alignAccFollowNode1" presStyleIdx="0" presStyleCnt="2">
        <dgm:presLayoutVars>
          <dgm:bulletEnabled val="1"/>
        </dgm:presLayoutVars>
      </dgm:prSet>
      <dgm:spPr/>
      <dgm:t>
        <a:bodyPr/>
        <a:lstStyle/>
        <a:p>
          <a:endParaRPr lang="es-ES_tradnl"/>
        </a:p>
      </dgm:t>
    </dgm:pt>
    <dgm:pt modelId="{0FB93FBB-E65A-4067-8DA2-CAC65AEA69C1}" type="pres">
      <dgm:prSet presAssocID="{F05EB882-1FD8-4E80-8119-2A5F8F7E7A94}" presName="space" presStyleCnt="0"/>
      <dgm:spPr/>
    </dgm:pt>
    <dgm:pt modelId="{D0CC58C4-F7BD-49D0-A29C-F5DF1C76F3DB}" type="pres">
      <dgm:prSet presAssocID="{9CF53EFE-2F23-4644-8D92-E0B1CA23CB4F}" presName="composite" presStyleCnt="0"/>
      <dgm:spPr/>
    </dgm:pt>
    <dgm:pt modelId="{5FA66629-3F33-4D41-BAD7-5E1056C10379}" type="pres">
      <dgm:prSet presAssocID="{9CF53EFE-2F23-4644-8D92-E0B1CA23CB4F}" presName="parTx" presStyleLbl="alignNode1" presStyleIdx="1" presStyleCnt="2">
        <dgm:presLayoutVars>
          <dgm:chMax val="0"/>
          <dgm:chPref val="0"/>
          <dgm:bulletEnabled val="1"/>
        </dgm:presLayoutVars>
      </dgm:prSet>
      <dgm:spPr/>
      <dgm:t>
        <a:bodyPr/>
        <a:lstStyle/>
        <a:p>
          <a:endParaRPr lang="es-ES_tradnl"/>
        </a:p>
      </dgm:t>
    </dgm:pt>
    <dgm:pt modelId="{08AF3413-852A-4FC3-A081-038CBC14585E}" type="pres">
      <dgm:prSet presAssocID="{9CF53EFE-2F23-4644-8D92-E0B1CA23CB4F}" presName="desTx" presStyleLbl="alignAccFollowNode1" presStyleIdx="1" presStyleCnt="2">
        <dgm:presLayoutVars>
          <dgm:bulletEnabled val="1"/>
        </dgm:presLayoutVars>
      </dgm:prSet>
      <dgm:spPr/>
      <dgm:t>
        <a:bodyPr/>
        <a:lstStyle/>
        <a:p>
          <a:endParaRPr lang="es-ES_tradnl"/>
        </a:p>
      </dgm:t>
    </dgm:pt>
  </dgm:ptLst>
  <dgm:cxnLst>
    <dgm:cxn modelId="{202D6CC4-443F-42C0-B295-4F0FFA740AE9}" type="presOf" srcId="{F55DB04B-B0B8-4B33-A462-EFD0B70F4299}" destId="{08AF3413-852A-4FC3-A081-038CBC14585E}" srcOrd="0" destOrd="0" presId="urn:microsoft.com/office/officeart/2005/8/layout/hList1"/>
    <dgm:cxn modelId="{7B234500-E01C-4D31-AD95-C8791C0585AC}" srcId="{9CF53EFE-2F23-4644-8D92-E0B1CA23CB4F}" destId="{F55DB04B-B0B8-4B33-A462-EFD0B70F4299}" srcOrd="0" destOrd="0" parTransId="{0C90AED8-09F8-4027-952E-2D82D2016CC6}" sibTransId="{17369BAE-CAF8-4E2E-B871-DCFC9D936E2E}"/>
    <dgm:cxn modelId="{81CA3CD8-4F2A-4D6B-8B7F-5F50EDBCA681}" srcId="{160DFED8-465A-46D6-8442-C2492EE9DEF8}" destId="{DA4AD55B-6E25-4849-AC36-EC95383704A9}" srcOrd="0" destOrd="0" parTransId="{6D36B4D9-E876-4A41-B3D7-812A8B3FFC85}" sibTransId="{9BEE2629-07C0-4DB2-A593-28D318349993}"/>
    <dgm:cxn modelId="{C2EB6633-6E22-464B-8958-7B9C01ECE981}" type="presOf" srcId="{160DFED8-465A-46D6-8442-C2492EE9DEF8}" destId="{84B8770A-1F21-4C96-9A1C-C2227E64BD60}" srcOrd="0" destOrd="0" presId="urn:microsoft.com/office/officeart/2005/8/layout/hList1"/>
    <dgm:cxn modelId="{3BA8D32B-195D-4AB0-BBBB-6A6BB8428426}" type="presOf" srcId="{9CF53EFE-2F23-4644-8D92-E0B1CA23CB4F}" destId="{5FA66629-3F33-4D41-BAD7-5E1056C10379}" srcOrd="0" destOrd="0" presId="urn:microsoft.com/office/officeart/2005/8/layout/hList1"/>
    <dgm:cxn modelId="{B415970C-A224-41CE-81A3-9142367EC06B}" type="presOf" srcId="{871560D2-FC72-4EC5-A07C-F02AE86E7A2C}" destId="{6968F775-2705-4574-8AFA-DEE5B780CFBF}" srcOrd="0" destOrd="0" presId="urn:microsoft.com/office/officeart/2005/8/layout/hList1"/>
    <dgm:cxn modelId="{A508846B-9DD6-4F15-85F0-B9639DE825E8}" srcId="{871560D2-FC72-4EC5-A07C-F02AE86E7A2C}" destId="{9CF53EFE-2F23-4644-8D92-E0B1CA23CB4F}" srcOrd="1" destOrd="0" parTransId="{2CD44473-C2C1-45C1-B4DA-553FA0E8B22C}" sibTransId="{B3D4D15E-F2B5-4BE4-944C-F7F515CD0BCB}"/>
    <dgm:cxn modelId="{CAA3EB62-733B-4C33-825B-9194C80FD3AB}" type="presOf" srcId="{DA4AD55B-6E25-4849-AC36-EC95383704A9}" destId="{44440FEC-E092-4CDD-B31E-6AB16A6DCA42}" srcOrd="0" destOrd="0" presId="urn:microsoft.com/office/officeart/2005/8/layout/hList1"/>
    <dgm:cxn modelId="{185DC492-A15F-4E14-B94B-2984C6A5D552}" srcId="{871560D2-FC72-4EC5-A07C-F02AE86E7A2C}" destId="{160DFED8-465A-46D6-8442-C2492EE9DEF8}" srcOrd="0" destOrd="0" parTransId="{68A4612E-505A-440B-B08B-AD09F9E413B6}" sibTransId="{F05EB882-1FD8-4E80-8119-2A5F8F7E7A94}"/>
    <dgm:cxn modelId="{8511AD2B-906C-44EB-BBAB-28118661D5E2}" type="presParOf" srcId="{6968F775-2705-4574-8AFA-DEE5B780CFBF}" destId="{92FE7CBE-B995-47C9-BCD1-F6069DA4FFE4}" srcOrd="0" destOrd="0" presId="urn:microsoft.com/office/officeart/2005/8/layout/hList1"/>
    <dgm:cxn modelId="{4DFD2EF2-8A4A-4FB7-8670-E783881AF329}" type="presParOf" srcId="{92FE7CBE-B995-47C9-BCD1-F6069DA4FFE4}" destId="{84B8770A-1F21-4C96-9A1C-C2227E64BD60}" srcOrd="0" destOrd="0" presId="urn:microsoft.com/office/officeart/2005/8/layout/hList1"/>
    <dgm:cxn modelId="{A0B141F5-EC38-4033-9A03-B6A1A543B0FE}" type="presParOf" srcId="{92FE7CBE-B995-47C9-BCD1-F6069DA4FFE4}" destId="{44440FEC-E092-4CDD-B31E-6AB16A6DCA42}" srcOrd="1" destOrd="0" presId="urn:microsoft.com/office/officeart/2005/8/layout/hList1"/>
    <dgm:cxn modelId="{C079F68B-E1AE-4C69-A975-B4B478A486F4}" type="presParOf" srcId="{6968F775-2705-4574-8AFA-DEE5B780CFBF}" destId="{0FB93FBB-E65A-4067-8DA2-CAC65AEA69C1}" srcOrd="1" destOrd="0" presId="urn:microsoft.com/office/officeart/2005/8/layout/hList1"/>
    <dgm:cxn modelId="{C84E1B04-9412-4C88-A5FB-B937E8D9830D}" type="presParOf" srcId="{6968F775-2705-4574-8AFA-DEE5B780CFBF}" destId="{D0CC58C4-F7BD-49D0-A29C-F5DF1C76F3DB}" srcOrd="2" destOrd="0" presId="urn:microsoft.com/office/officeart/2005/8/layout/hList1"/>
    <dgm:cxn modelId="{B09A068F-0A33-43A2-9C00-CCD096B38225}" type="presParOf" srcId="{D0CC58C4-F7BD-49D0-A29C-F5DF1C76F3DB}" destId="{5FA66629-3F33-4D41-BAD7-5E1056C10379}" srcOrd="0" destOrd="0" presId="urn:microsoft.com/office/officeart/2005/8/layout/hList1"/>
    <dgm:cxn modelId="{FCDC4907-EE3D-4C40-8DCF-5973BC2332CE}" type="presParOf" srcId="{D0CC58C4-F7BD-49D0-A29C-F5DF1C76F3DB}" destId="{08AF3413-852A-4FC3-A081-038CBC14585E}"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_tradnl"/>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359799F-A959-47EB-BA30-3B4938063C9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7E116782-EE64-4894-B454-F862C450B44B}">
      <dgm:prSet phldrT="[Texto]" custT="1"/>
      <dgm:spPr/>
      <dgm:t>
        <a:bodyPr/>
        <a:lstStyle/>
        <a:p>
          <a:r>
            <a:rPr lang="es-ES" sz="2800" dirty="0"/>
            <a:t>++</a:t>
          </a:r>
        </a:p>
      </dgm:t>
    </dgm:pt>
    <dgm:pt modelId="{810E7D94-4E66-4827-B8C4-82817727D751}" type="parTrans" cxnId="{E6D3A2B4-34FE-4712-81FD-2DB289813C6B}">
      <dgm:prSet/>
      <dgm:spPr/>
      <dgm:t>
        <a:bodyPr/>
        <a:lstStyle/>
        <a:p>
          <a:endParaRPr lang="es-ES"/>
        </a:p>
      </dgm:t>
    </dgm:pt>
    <dgm:pt modelId="{F70C0A7E-7F72-4FCC-BB61-A14E0446AEAE}" type="sibTrans" cxnId="{E6D3A2B4-34FE-4712-81FD-2DB289813C6B}">
      <dgm:prSet/>
      <dgm:spPr/>
      <dgm:t>
        <a:bodyPr/>
        <a:lstStyle/>
        <a:p>
          <a:endParaRPr lang="es-ES"/>
        </a:p>
      </dgm:t>
    </dgm:pt>
    <dgm:pt modelId="{C42BF56F-B0F1-42A6-9AC8-F20881051F6B}">
      <dgm:prSet phldrT="[Texto]" custT="1"/>
      <dgm:spPr/>
      <dgm:t>
        <a:bodyPr/>
        <a:lstStyle/>
        <a:p>
          <a:r>
            <a:rPr lang="es-ES" sz="2400" dirty="0" err="1"/>
            <a:t>integer</a:t>
          </a:r>
          <a:r>
            <a:rPr lang="es-ES" sz="2400" dirty="0"/>
            <a:t> a = 5+6 = 11;</a:t>
          </a:r>
          <a:br>
            <a:rPr lang="es-ES" sz="2400" dirty="0"/>
          </a:br>
          <a:r>
            <a:rPr lang="es-ES" sz="2400" dirty="0"/>
            <a:t>a++;</a:t>
          </a:r>
          <a:br>
            <a:rPr lang="es-ES" sz="2400" dirty="0"/>
          </a:br>
          <a:r>
            <a:rPr lang="es-ES" sz="2400" dirty="0"/>
            <a:t>a=12</a:t>
          </a:r>
          <a:br>
            <a:rPr lang="es-ES" sz="2400" dirty="0"/>
          </a:br>
          <a:endParaRPr lang="es-ES" sz="2400" dirty="0"/>
        </a:p>
      </dgm:t>
    </dgm:pt>
    <dgm:pt modelId="{91168D7F-6A57-42D4-9698-3C0D8F448855}" type="parTrans" cxnId="{F4775D8C-CA5D-459F-A54B-CD9CCC8A2C9D}">
      <dgm:prSet/>
      <dgm:spPr/>
      <dgm:t>
        <a:bodyPr/>
        <a:lstStyle/>
        <a:p>
          <a:endParaRPr lang="es-ES"/>
        </a:p>
      </dgm:t>
    </dgm:pt>
    <dgm:pt modelId="{B71BE692-0694-4741-997E-914A05B9E894}" type="sibTrans" cxnId="{F4775D8C-CA5D-459F-A54B-CD9CCC8A2C9D}">
      <dgm:prSet/>
      <dgm:spPr/>
      <dgm:t>
        <a:bodyPr/>
        <a:lstStyle/>
        <a:p>
          <a:endParaRPr lang="es-ES"/>
        </a:p>
      </dgm:t>
    </dgm:pt>
    <dgm:pt modelId="{FFCE6EC4-8C08-4556-B816-ED2B0486DD84}">
      <dgm:prSet phldrT="[Texto]" custT="1"/>
      <dgm:spPr/>
      <dgm:t>
        <a:bodyPr/>
        <a:lstStyle/>
        <a:p>
          <a:r>
            <a:rPr lang="es-ES" sz="2800" dirty="0"/>
            <a:t>- -</a:t>
          </a:r>
        </a:p>
      </dgm:t>
    </dgm:pt>
    <dgm:pt modelId="{A12F7A6C-2442-4A6D-8190-EECBD19884A3}" type="parTrans" cxnId="{CBF74CC2-A930-4017-B5BF-E04CF6B50066}">
      <dgm:prSet/>
      <dgm:spPr/>
      <dgm:t>
        <a:bodyPr/>
        <a:lstStyle/>
        <a:p>
          <a:endParaRPr lang="es-ES"/>
        </a:p>
      </dgm:t>
    </dgm:pt>
    <dgm:pt modelId="{6A7A188D-F137-4BDA-8644-A52555357ED9}" type="sibTrans" cxnId="{CBF74CC2-A930-4017-B5BF-E04CF6B50066}">
      <dgm:prSet/>
      <dgm:spPr/>
      <dgm:t>
        <a:bodyPr/>
        <a:lstStyle/>
        <a:p>
          <a:endParaRPr lang="es-ES"/>
        </a:p>
      </dgm:t>
    </dgm:pt>
    <dgm:pt modelId="{8F4449E3-C98C-4D52-9E72-16D3E54F7417}">
      <dgm:prSet phldrT="[Texto]" custT="1"/>
      <dgm:spPr/>
      <dgm:t>
        <a:bodyPr/>
        <a:lstStyle/>
        <a:p>
          <a:r>
            <a:rPr lang="es-ES" sz="2400" dirty="0" err="1"/>
            <a:t>integer</a:t>
          </a:r>
          <a:r>
            <a:rPr lang="es-ES" sz="2400" dirty="0"/>
            <a:t> b = 15-4=11;</a:t>
          </a:r>
          <a:br>
            <a:rPr lang="es-ES" sz="2400" dirty="0"/>
          </a:br>
          <a:r>
            <a:rPr lang="es-ES" sz="2400" dirty="0"/>
            <a:t>b--;</a:t>
          </a:r>
          <a:br>
            <a:rPr lang="es-ES" sz="2400" dirty="0"/>
          </a:br>
          <a:r>
            <a:rPr lang="es-ES" sz="2400" dirty="0"/>
            <a:t>b=10</a:t>
          </a:r>
          <a:br>
            <a:rPr lang="es-ES" sz="2400" dirty="0"/>
          </a:br>
          <a:endParaRPr lang="es-ES" sz="2400" dirty="0"/>
        </a:p>
      </dgm:t>
    </dgm:pt>
    <dgm:pt modelId="{FED94673-C97F-4AFD-8A04-B146E2C29FEA}" type="parTrans" cxnId="{62F70CE3-DE8B-4BF6-A4CF-7C62AD30D11D}">
      <dgm:prSet/>
      <dgm:spPr/>
      <dgm:t>
        <a:bodyPr/>
        <a:lstStyle/>
        <a:p>
          <a:endParaRPr lang="es-ES"/>
        </a:p>
      </dgm:t>
    </dgm:pt>
    <dgm:pt modelId="{280AEF7D-6DED-4B59-8BEA-97F618AE7E36}" type="sibTrans" cxnId="{62F70CE3-DE8B-4BF6-A4CF-7C62AD30D11D}">
      <dgm:prSet/>
      <dgm:spPr/>
      <dgm:t>
        <a:bodyPr/>
        <a:lstStyle/>
        <a:p>
          <a:endParaRPr lang="es-ES"/>
        </a:p>
      </dgm:t>
    </dgm:pt>
    <dgm:pt modelId="{6EF79CD8-7AD7-440A-AF2A-62C33DE152F0}">
      <dgm:prSet phldrT="[Texto]" custT="1"/>
      <dgm:spPr/>
      <dgm:t>
        <a:bodyPr/>
        <a:lstStyle/>
        <a:p>
          <a:r>
            <a:rPr lang="es-ES" sz="2800" dirty="0"/>
            <a:t>!</a:t>
          </a:r>
        </a:p>
      </dgm:t>
    </dgm:pt>
    <dgm:pt modelId="{9234E95A-BE06-4596-B933-1F063BF84A88}" type="parTrans" cxnId="{4C21250A-5526-4147-B70C-80E7F46973CD}">
      <dgm:prSet/>
      <dgm:spPr/>
      <dgm:t>
        <a:bodyPr/>
        <a:lstStyle/>
        <a:p>
          <a:endParaRPr lang="es-ES"/>
        </a:p>
      </dgm:t>
    </dgm:pt>
    <dgm:pt modelId="{65A40228-7FF2-4E68-AA84-EE7A444C6A0A}" type="sibTrans" cxnId="{4C21250A-5526-4147-B70C-80E7F46973CD}">
      <dgm:prSet/>
      <dgm:spPr/>
      <dgm:t>
        <a:bodyPr/>
        <a:lstStyle/>
        <a:p>
          <a:endParaRPr lang="es-ES"/>
        </a:p>
      </dgm:t>
    </dgm:pt>
    <dgm:pt modelId="{93033E9E-421A-4820-8049-E6B789D36572}">
      <dgm:prSet phldrT="[Texto]" custT="1"/>
      <dgm:spPr/>
      <dgm:t>
        <a:bodyPr/>
        <a:lstStyle/>
        <a:p>
          <a:r>
            <a:rPr lang="es-ES" sz="2400" dirty="0" err="1"/>
            <a:t>boolean</a:t>
          </a:r>
          <a:r>
            <a:rPr lang="es-ES" sz="2400" dirty="0"/>
            <a:t> b=true;</a:t>
          </a:r>
          <a:br>
            <a:rPr lang="es-ES" sz="2400" dirty="0"/>
          </a:br>
          <a:r>
            <a:rPr lang="es-ES" sz="2400" dirty="0"/>
            <a:t>a = !b;</a:t>
          </a:r>
          <a:br>
            <a:rPr lang="es-ES" sz="2400" dirty="0"/>
          </a:br>
          <a:r>
            <a:rPr lang="es-ES" sz="2400" dirty="0"/>
            <a:t>a= false</a:t>
          </a:r>
        </a:p>
      </dgm:t>
    </dgm:pt>
    <dgm:pt modelId="{284F9557-078F-4AAE-8DFD-D747119AC430}" type="parTrans" cxnId="{077409DD-D725-47FF-B35E-F1867E7A736F}">
      <dgm:prSet/>
      <dgm:spPr/>
      <dgm:t>
        <a:bodyPr/>
        <a:lstStyle/>
        <a:p>
          <a:endParaRPr lang="es-ES"/>
        </a:p>
      </dgm:t>
    </dgm:pt>
    <dgm:pt modelId="{8F4E0E02-C185-4304-AE13-F163EF51B128}" type="sibTrans" cxnId="{077409DD-D725-47FF-B35E-F1867E7A736F}">
      <dgm:prSet/>
      <dgm:spPr/>
      <dgm:t>
        <a:bodyPr/>
        <a:lstStyle/>
        <a:p>
          <a:endParaRPr lang="es-ES"/>
        </a:p>
      </dgm:t>
    </dgm:pt>
    <dgm:pt modelId="{0A6DDB31-A9A7-4478-816E-7E937A131069}" type="pres">
      <dgm:prSet presAssocID="{E359799F-A959-47EB-BA30-3B4938063C9D}" presName="Name0" presStyleCnt="0">
        <dgm:presLayoutVars>
          <dgm:dir/>
          <dgm:animLvl val="lvl"/>
          <dgm:resizeHandles val="exact"/>
        </dgm:presLayoutVars>
      </dgm:prSet>
      <dgm:spPr/>
      <dgm:t>
        <a:bodyPr/>
        <a:lstStyle/>
        <a:p>
          <a:endParaRPr lang="es-ES_tradnl"/>
        </a:p>
      </dgm:t>
    </dgm:pt>
    <dgm:pt modelId="{36842A48-F0EC-4335-A403-E58591E04169}" type="pres">
      <dgm:prSet presAssocID="{7E116782-EE64-4894-B454-F862C450B44B}" presName="composite" presStyleCnt="0"/>
      <dgm:spPr/>
    </dgm:pt>
    <dgm:pt modelId="{0FA4AFB1-1697-4DBF-ABBE-352A0BBBFFE4}" type="pres">
      <dgm:prSet presAssocID="{7E116782-EE64-4894-B454-F862C450B44B}" presName="parTx" presStyleLbl="alignNode1" presStyleIdx="0" presStyleCnt="3" custLinFactNeighborX="-8606" custLinFactNeighborY="-198">
        <dgm:presLayoutVars>
          <dgm:chMax val="0"/>
          <dgm:chPref val="0"/>
          <dgm:bulletEnabled val="1"/>
        </dgm:presLayoutVars>
      </dgm:prSet>
      <dgm:spPr/>
      <dgm:t>
        <a:bodyPr/>
        <a:lstStyle/>
        <a:p>
          <a:endParaRPr lang="es-ES_tradnl"/>
        </a:p>
      </dgm:t>
    </dgm:pt>
    <dgm:pt modelId="{868986E1-2CDA-40DF-BB08-3A74BB6EE738}" type="pres">
      <dgm:prSet presAssocID="{7E116782-EE64-4894-B454-F862C450B44B}" presName="desTx" presStyleLbl="alignAccFollowNode1" presStyleIdx="0" presStyleCnt="3">
        <dgm:presLayoutVars>
          <dgm:bulletEnabled val="1"/>
        </dgm:presLayoutVars>
      </dgm:prSet>
      <dgm:spPr/>
      <dgm:t>
        <a:bodyPr/>
        <a:lstStyle/>
        <a:p>
          <a:endParaRPr lang="es-ES_tradnl"/>
        </a:p>
      </dgm:t>
    </dgm:pt>
    <dgm:pt modelId="{8714364B-C2A4-44E0-8B56-45145A8107BC}" type="pres">
      <dgm:prSet presAssocID="{F70C0A7E-7F72-4FCC-BB61-A14E0446AEAE}" presName="space" presStyleCnt="0"/>
      <dgm:spPr/>
    </dgm:pt>
    <dgm:pt modelId="{1DEDE35C-3DA0-4645-9420-BC0757AD92D5}" type="pres">
      <dgm:prSet presAssocID="{FFCE6EC4-8C08-4556-B816-ED2B0486DD84}" presName="composite" presStyleCnt="0"/>
      <dgm:spPr/>
    </dgm:pt>
    <dgm:pt modelId="{BF75C198-DD9C-4785-8914-7B96BA2645B1}" type="pres">
      <dgm:prSet presAssocID="{FFCE6EC4-8C08-4556-B816-ED2B0486DD84}" presName="parTx" presStyleLbl="alignNode1" presStyleIdx="1" presStyleCnt="3">
        <dgm:presLayoutVars>
          <dgm:chMax val="0"/>
          <dgm:chPref val="0"/>
          <dgm:bulletEnabled val="1"/>
        </dgm:presLayoutVars>
      </dgm:prSet>
      <dgm:spPr/>
      <dgm:t>
        <a:bodyPr/>
        <a:lstStyle/>
        <a:p>
          <a:endParaRPr lang="es-ES_tradnl"/>
        </a:p>
      </dgm:t>
    </dgm:pt>
    <dgm:pt modelId="{8FA37658-D849-40F9-8B65-D4ADFF061D2E}" type="pres">
      <dgm:prSet presAssocID="{FFCE6EC4-8C08-4556-B816-ED2B0486DD84}" presName="desTx" presStyleLbl="alignAccFollowNode1" presStyleIdx="1" presStyleCnt="3">
        <dgm:presLayoutVars>
          <dgm:bulletEnabled val="1"/>
        </dgm:presLayoutVars>
      </dgm:prSet>
      <dgm:spPr/>
      <dgm:t>
        <a:bodyPr/>
        <a:lstStyle/>
        <a:p>
          <a:endParaRPr lang="es-ES_tradnl"/>
        </a:p>
      </dgm:t>
    </dgm:pt>
    <dgm:pt modelId="{F90EAFA4-65FE-4EC0-A66F-6690E3A5A3DD}" type="pres">
      <dgm:prSet presAssocID="{6A7A188D-F137-4BDA-8644-A52555357ED9}" presName="space" presStyleCnt="0"/>
      <dgm:spPr/>
    </dgm:pt>
    <dgm:pt modelId="{A3588668-A296-4E43-881F-9DEB2D23F0FC}" type="pres">
      <dgm:prSet presAssocID="{6EF79CD8-7AD7-440A-AF2A-62C33DE152F0}" presName="composite" presStyleCnt="0"/>
      <dgm:spPr/>
    </dgm:pt>
    <dgm:pt modelId="{C08D4980-3705-4E91-92C2-7571AD5D6217}" type="pres">
      <dgm:prSet presAssocID="{6EF79CD8-7AD7-440A-AF2A-62C33DE152F0}" presName="parTx" presStyleLbl="alignNode1" presStyleIdx="2" presStyleCnt="3">
        <dgm:presLayoutVars>
          <dgm:chMax val="0"/>
          <dgm:chPref val="0"/>
          <dgm:bulletEnabled val="1"/>
        </dgm:presLayoutVars>
      </dgm:prSet>
      <dgm:spPr/>
      <dgm:t>
        <a:bodyPr/>
        <a:lstStyle/>
        <a:p>
          <a:endParaRPr lang="es-ES_tradnl"/>
        </a:p>
      </dgm:t>
    </dgm:pt>
    <dgm:pt modelId="{4511A44A-BCCE-432A-9EC6-8F0FB2A5CC54}" type="pres">
      <dgm:prSet presAssocID="{6EF79CD8-7AD7-440A-AF2A-62C33DE152F0}" presName="desTx" presStyleLbl="alignAccFollowNode1" presStyleIdx="2" presStyleCnt="3">
        <dgm:presLayoutVars>
          <dgm:bulletEnabled val="1"/>
        </dgm:presLayoutVars>
      </dgm:prSet>
      <dgm:spPr/>
      <dgm:t>
        <a:bodyPr/>
        <a:lstStyle/>
        <a:p>
          <a:endParaRPr lang="es-ES_tradnl"/>
        </a:p>
      </dgm:t>
    </dgm:pt>
  </dgm:ptLst>
  <dgm:cxnLst>
    <dgm:cxn modelId="{CBF74CC2-A930-4017-B5BF-E04CF6B50066}" srcId="{E359799F-A959-47EB-BA30-3B4938063C9D}" destId="{FFCE6EC4-8C08-4556-B816-ED2B0486DD84}" srcOrd="1" destOrd="0" parTransId="{A12F7A6C-2442-4A6D-8190-EECBD19884A3}" sibTransId="{6A7A188D-F137-4BDA-8644-A52555357ED9}"/>
    <dgm:cxn modelId="{077409DD-D725-47FF-B35E-F1867E7A736F}" srcId="{6EF79CD8-7AD7-440A-AF2A-62C33DE152F0}" destId="{93033E9E-421A-4820-8049-E6B789D36572}" srcOrd="0" destOrd="0" parTransId="{284F9557-078F-4AAE-8DFD-D747119AC430}" sibTransId="{8F4E0E02-C185-4304-AE13-F163EF51B128}"/>
    <dgm:cxn modelId="{22E13D95-34D5-4303-AD2C-2633A1972B79}" type="presOf" srcId="{8F4449E3-C98C-4D52-9E72-16D3E54F7417}" destId="{8FA37658-D849-40F9-8B65-D4ADFF061D2E}" srcOrd="0" destOrd="0" presId="urn:microsoft.com/office/officeart/2005/8/layout/hList1"/>
    <dgm:cxn modelId="{4C21250A-5526-4147-B70C-80E7F46973CD}" srcId="{E359799F-A959-47EB-BA30-3B4938063C9D}" destId="{6EF79CD8-7AD7-440A-AF2A-62C33DE152F0}" srcOrd="2" destOrd="0" parTransId="{9234E95A-BE06-4596-B933-1F063BF84A88}" sibTransId="{65A40228-7FF2-4E68-AA84-EE7A444C6A0A}"/>
    <dgm:cxn modelId="{62F70CE3-DE8B-4BF6-A4CF-7C62AD30D11D}" srcId="{FFCE6EC4-8C08-4556-B816-ED2B0486DD84}" destId="{8F4449E3-C98C-4D52-9E72-16D3E54F7417}" srcOrd="0" destOrd="0" parTransId="{FED94673-C97F-4AFD-8A04-B146E2C29FEA}" sibTransId="{280AEF7D-6DED-4B59-8BEA-97F618AE7E36}"/>
    <dgm:cxn modelId="{90B70870-7E0D-49CF-9ED6-6CBC5A10B623}" type="presOf" srcId="{FFCE6EC4-8C08-4556-B816-ED2B0486DD84}" destId="{BF75C198-DD9C-4785-8914-7B96BA2645B1}" srcOrd="0" destOrd="0" presId="urn:microsoft.com/office/officeart/2005/8/layout/hList1"/>
    <dgm:cxn modelId="{94CF4BE1-D46C-4C68-B4DC-F396B387C4CB}" type="presOf" srcId="{E359799F-A959-47EB-BA30-3B4938063C9D}" destId="{0A6DDB31-A9A7-4478-816E-7E937A131069}" srcOrd="0" destOrd="0" presId="urn:microsoft.com/office/officeart/2005/8/layout/hList1"/>
    <dgm:cxn modelId="{E6D3A2B4-34FE-4712-81FD-2DB289813C6B}" srcId="{E359799F-A959-47EB-BA30-3B4938063C9D}" destId="{7E116782-EE64-4894-B454-F862C450B44B}" srcOrd="0" destOrd="0" parTransId="{810E7D94-4E66-4827-B8C4-82817727D751}" sibTransId="{F70C0A7E-7F72-4FCC-BB61-A14E0446AEAE}"/>
    <dgm:cxn modelId="{F4775D8C-CA5D-459F-A54B-CD9CCC8A2C9D}" srcId="{7E116782-EE64-4894-B454-F862C450B44B}" destId="{C42BF56F-B0F1-42A6-9AC8-F20881051F6B}" srcOrd="0" destOrd="0" parTransId="{91168D7F-6A57-42D4-9698-3C0D8F448855}" sibTransId="{B71BE692-0694-4741-997E-914A05B9E894}"/>
    <dgm:cxn modelId="{52D03B0E-1C41-4428-921A-FFD06828030F}" type="presOf" srcId="{93033E9E-421A-4820-8049-E6B789D36572}" destId="{4511A44A-BCCE-432A-9EC6-8F0FB2A5CC54}" srcOrd="0" destOrd="0" presId="urn:microsoft.com/office/officeart/2005/8/layout/hList1"/>
    <dgm:cxn modelId="{0255E801-9377-4706-B642-C72ED763B675}" type="presOf" srcId="{6EF79CD8-7AD7-440A-AF2A-62C33DE152F0}" destId="{C08D4980-3705-4E91-92C2-7571AD5D6217}" srcOrd="0" destOrd="0" presId="urn:microsoft.com/office/officeart/2005/8/layout/hList1"/>
    <dgm:cxn modelId="{2C1480AF-2A3D-4785-8DF3-5B291A2B7FE2}" type="presOf" srcId="{7E116782-EE64-4894-B454-F862C450B44B}" destId="{0FA4AFB1-1697-4DBF-ABBE-352A0BBBFFE4}" srcOrd="0" destOrd="0" presId="urn:microsoft.com/office/officeart/2005/8/layout/hList1"/>
    <dgm:cxn modelId="{8017FF13-C6D8-4319-AB1F-1473BC2111F1}" type="presOf" srcId="{C42BF56F-B0F1-42A6-9AC8-F20881051F6B}" destId="{868986E1-2CDA-40DF-BB08-3A74BB6EE738}" srcOrd="0" destOrd="0" presId="urn:microsoft.com/office/officeart/2005/8/layout/hList1"/>
    <dgm:cxn modelId="{E4E68022-A6B4-4EAD-9B29-807697B0300F}" type="presParOf" srcId="{0A6DDB31-A9A7-4478-816E-7E937A131069}" destId="{36842A48-F0EC-4335-A403-E58591E04169}" srcOrd="0" destOrd="0" presId="urn:microsoft.com/office/officeart/2005/8/layout/hList1"/>
    <dgm:cxn modelId="{47BEC678-859B-4A07-8DBE-26882A1658E7}" type="presParOf" srcId="{36842A48-F0EC-4335-A403-E58591E04169}" destId="{0FA4AFB1-1697-4DBF-ABBE-352A0BBBFFE4}" srcOrd="0" destOrd="0" presId="urn:microsoft.com/office/officeart/2005/8/layout/hList1"/>
    <dgm:cxn modelId="{C01A6596-32FE-4302-AA31-4E3C1EC43363}" type="presParOf" srcId="{36842A48-F0EC-4335-A403-E58591E04169}" destId="{868986E1-2CDA-40DF-BB08-3A74BB6EE738}" srcOrd="1" destOrd="0" presId="urn:microsoft.com/office/officeart/2005/8/layout/hList1"/>
    <dgm:cxn modelId="{8ECA317F-BC07-4470-BF9A-8B135F2CE1D1}" type="presParOf" srcId="{0A6DDB31-A9A7-4478-816E-7E937A131069}" destId="{8714364B-C2A4-44E0-8B56-45145A8107BC}" srcOrd="1" destOrd="0" presId="urn:microsoft.com/office/officeart/2005/8/layout/hList1"/>
    <dgm:cxn modelId="{51878FED-2E79-4385-96EC-733A50396880}" type="presParOf" srcId="{0A6DDB31-A9A7-4478-816E-7E937A131069}" destId="{1DEDE35C-3DA0-4645-9420-BC0757AD92D5}" srcOrd="2" destOrd="0" presId="urn:microsoft.com/office/officeart/2005/8/layout/hList1"/>
    <dgm:cxn modelId="{0119348E-53C8-48E6-8779-BDC04E965210}" type="presParOf" srcId="{1DEDE35C-3DA0-4645-9420-BC0757AD92D5}" destId="{BF75C198-DD9C-4785-8914-7B96BA2645B1}" srcOrd="0" destOrd="0" presId="urn:microsoft.com/office/officeart/2005/8/layout/hList1"/>
    <dgm:cxn modelId="{D03CA1A9-3E89-4E10-8403-23E7D0088886}" type="presParOf" srcId="{1DEDE35C-3DA0-4645-9420-BC0757AD92D5}" destId="{8FA37658-D849-40F9-8B65-D4ADFF061D2E}" srcOrd="1" destOrd="0" presId="urn:microsoft.com/office/officeart/2005/8/layout/hList1"/>
    <dgm:cxn modelId="{D6282208-C313-4902-BB27-F3AC29A67675}" type="presParOf" srcId="{0A6DDB31-A9A7-4478-816E-7E937A131069}" destId="{F90EAFA4-65FE-4EC0-A66F-6690E3A5A3DD}" srcOrd="3" destOrd="0" presId="urn:microsoft.com/office/officeart/2005/8/layout/hList1"/>
    <dgm:cxn modelId="{5543C8AD-59D0-4B23-8EEF-4487D1CBEA04}" type="presParOf" srcId="{0A6DDB31-A9A7-4478-816E-7E937A131069}" destId="{A3588668-A296-4E43-881F-9DEB2D23F0FC}" srcOrd="4" destOrd="0" presId="urn:microsoft.com/office/officeart/2005/8/layout/hList1"/>
    <dgm:cxn modelId="{DB2D0BAB-1BDB-47D0-81E4-BC59E0D976E6}" type="presParOf" srcId="{A3588668-A296-4E43-881F-9DEB2D23F0FC}" destId="{C08D4980-3705-4E91-92C2-7571AD5D6217}" srcOrd="0" destOrd="0" presId="urn:microsoft.com/office/officeart/2005/8/layout/hList1"/>
    <dgm:cxn modelId="{D559DCD5-9EDA-4D4F-8BBF-5DCC281F26E2}" type="presParOf" srcId="{A3588668-A296-4E43-881F-9DEB2D23F0FC}" destId="{4511A44A-BCCE-432A-9EC6-8F0FB2A5CC54}"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BDAB-5B70-4A7F-9D89-1CCB78CE1A3E}">
      <dsp:nvSpPr>
        <dsp:cNvPr id="0" name=""/>
        <dsp:cNvSpPr/>
      </dsp:nvSpPr>
      <dsp:spPr>
        <a:xfrm rot="5400000">
          <a:off x="989592" y="1532331"/>
          <a:ext cx="1481707" cy="2465528"/>
        </a:xfrm>
        <a:prstGeom prst="corner">
          <a:avLst>
            <a:gd name="adj1" fmla="val 16120"/>
            <a:gd name="adj2" fmla="val 161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D173E-EE91-432C-B82F-F28AD01A3A0B}">
      <dsp:nvSpPr>
        <dsp:cNvPr id="0" name=""/>
        <dsp:cNvSpPr/>
      </dsp:nvSpPr>
      <dsp:spPr>
        <a:xfrm>
          <a:off x="742258" y="2268993"/>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s-AR" sz="2700" b="1" kern="1200" dirty="0"/>
            <a:t>Especificación del software</a:t>
          </a:r>
          <a:r>
            <a:rPr lang="es-AR" sz="2700" kern="1200" dirty="0"/>
            <a:t>.</a:t>
          </a:r>
          <a:endParaRPr lang="es-ES" sz="2700" kern="1200" dirty="0"/>
        </a:p>
      </dsp:txBody>
      <dsp:txXfrm>
        <a:off x="742258" y="2268993"/>
        <a:ext cx="2225892" cy="1951125"/>
      </dsp:txXfrm>
    </dsp:sp>
    <dsp:sp modelId="{13095FE0-C21A-4E29-9DBD-50586466E3D5}">
      <dsp:nvSpPr>
        <dsp:cNvPr id="0" name=""/>
        <dsp:cNvSpPr/>
      </dsp:nvSpPr>
      <dsp:spPr>
        <a:xfrm>
          <a:off x="2548171" y="1350816"/>
          <a:ext cx="419979" cy="419979"/>
        </a:xfrm>
        <a:prstGeom prst="triangle">
          <a:avLst>
            <a:gd name="adj" fmla="val 10000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65FD9-6565-4878-A3AC-AE4483E10645}">
      <dsp:nvSpPr>
        <dsp:cNvPr id="0" name=""/>
        <dsp:cNvSpPr/>
      </dsp:nvSpPr>
      <dsp:spPr>
        <a:xfrm rot="5400000">
          <a:off x="3714519" y="858045"/>
          <a:ext cx="1481707" cy="2465528"/>
        </a:xfrm>
        <a:prstGeom prst="corner">
          <a:avLst>
            <a:gd name="adj1" fmla="val 16120"/>
            <a:gd name="adj2" fmla="val 1611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BFAC0-31FA-4E73-8788-0E332EF52AB1}">
      <dsp:nvSpPr>
        <dsp:cNvPr id="0" name=""/>
        <dsp:cNvSpPr/>
      </dsp:nvSpPr>
      <dsp:spPr>
        <a:xfrm>
          <a:off x="3467186" y="1594707"/>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s-AR" sz="2700" b="1" kern="1200" dirty="0"/>
            <a:t>Desarrollo del software</a:t>
          </a:r>
          <a:r>
            <a:rPr lang="es-AR" sz="2700" kern="1200" dirty="0"/>
            <a:t>.</a:t>
          </a:r>
        </a:p>
      </dsp:txBody>
      <dsp:txXfrm>
        <a:off x="3467186" y="1594707"/>
        <a:ext cx="2225892" cy="1951125"/>
      </dsp:txXfrm>
    </dsp:sp>
    <dsp:sp modelId="{36D8BDF2-245C-4757-BB29-0829618DA438}">
      <dsp:nvSpPr>
        <dsp:cNvPr id="0" name=""/>
        <dsp:cNvSpPr/>
      </dsp:nvSpPr>
      <dsp:spPr>
        <a:xfrm>
          <a:off x="5273099" y="676530"/>
          <a:ext cx="419979" cy="419979"/>
        </a:xfrm>
        <a:prstGeom prst="triangle">
          <a:avLst>
            <a:gd name="adj" fmla="val 10000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3130AA-468D-4313-B6ED-CF857B775F4A}">
      <dsp:nvSpPr>
        <dsp:cNvPr id="0" name=""/>
        <dsp:cNvSpPr/>
      </dsp:nvSpPr>
      <dsp:spPr>
        <a:xfrm rot="5400000">
          <a:off x="6439447" y="183759"/>
          <a:ext cx="1481707" cy="2465528"/>
        </a:xfrm>
        <a:prstGeom prst="corner">
          <a:avLst>
            <a:gd name="adj1" fmla="val 16120"/>
            <a:gd name="adj2" fmla="val 1611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E24C9-051E-4BF5-AD49-7E440F17830D}">
      <dsp:nvSpPr>
        <dsp:cNvPr id="0" name=""/>
        <dsp:cNvSpPr/>
      </dsp:nvSpPr>
      <dsp:spPr>
        <a:xfrm>
          <a:off x="6192113" y="920421"/>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s-AR" sz="2700" b="1" kern="1200" dirty="0"/>
            <a:t>Validación del software</a:t>
          </a:r>
          <a:r>
            <a:rPr lang="es-AR" sz="2700" kern="1200" dirty="0"/>
            <a:t>.</a:t>
          </a:r>
        </a:p>
      </dsp:txBody>
      <dsp:txXfrm>
        <a:off x="6192113" y="920421"/>
        <a:ext cx="2225892" cy="1951125"/>
      </dsp:txXfrm>
    </dsp:sp>
    <dsp:sp modelId="{F3FB8FD4-796D-4DDF-AD2B-9C4C588353F7}">
      <dsp:nvSpPr>
        <dsp:cNvPr id="0" name=""/>
        <dsp:cNvSpPr/>
      </dsp:nvSpPr>
      <dsp:spPr>
        <a:xfrm>
          <a:off x="7998026" y="2244"/>
          <a:ext cx="419979" cy="419979"/>
        </a:xfrm>
        <a:prstGeom prst="triangle">
          <a:avLst>
            <a:gd name="adj" fmla="val 10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6B5-8791-4BE5-90B5-57EF7F5EFD44}">
      <dsp:nvSpPr>
        <dsp:cNvPr id="0" name=""/>
        <dsp:cNvSpPr/>
      </dsp:nvSpPr>
      <dsp:spPr>
        <a:xfrm rot="5400000">
          <a:off x="9164374" y="-490526"/>
          <a:ext cx="1481707" cy="2465528"/>
        </a:xfrm>
        <a:prstGeom prst="corner">
          <a:avLst>
            <a:gd name="adj1" fmla="val 16120"/>
            <a:gd name="adj2" fmla="val 161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1C32-447F-48BD-A482-7C700E486F63}">
      <dsp:nvSpPr>
        <dsp:cNvPr id="0" name=""/>
        <dsp:cNvSpPr/>
      </dsp:nvSpPr>
      <dsp:spPr>
        <a:xfrm>
          <a:off x="8917041" y="246135"/>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s-AR" sz="2700" b="1" kern="1200" dirty="0"/>
            <a:t>Evolución del software</a:t>
          </a:r>
          <a:r>
            <a:rPr lang="es-AR" sz="2700" kern="1200" dirty="0"/>
            <a:t>.</a:t>
          </a:r>
        </a:p>
      </dsp:txBody>
      <dsp:txXfrm>
        <a:off x="8917041" y="246135"/>
        <a:ext cx="2225892" cy="19511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355490"/>
          <a:ext cx="5760640" cy="103135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s-ES" sz="4300" kern="1200" dirty="0"/>
            <a:t>Secuenciales</a:t>
          </a:r>
        </a:p>
      </dsp:txBody>
      <dsp:txXfrm>
        <a:off x="50347" y="405837"/>
        <a:ext cx="5659946" cy="930660"/>
      </dsp:txXfrm>
    </dsp:sp>
    <dsp:sp modelId="{45F720B5-A8F1-40B1-8F2D-3B168641E8A7}">
      <dsp:nvSpPr>
        <dsp:cNvPr id="0" name=""/>
        <dsp:cNvSpPr/>
      </dsp:nvSpPr>
      <dsp:spPr>
        <a:xfrm>
          <a:off x="0" y="1510685"/>
          <a:ext cx="5760640" cy="1031354"/>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s-ES" sz="4300" kern="1200" dirty="0"/>
            <a:t>Selectivas o De Decisión</a:t>
          </a:r>
        </a:p>
      </dsp:txBody>
      <dsp:txXfrm>
        <a:off x="50347" y="1561032"/>
        <a:ext cx="5659946" cy="930660"/>
      </dsp:txXfrm>
    </dsp:sp>
    <dsp:sp modelId="{17B3D49F-1FEE-4D9E-9DDD-A4B2B6DBAF1E}">
      <dsp:nvSpPr>
        <dsp:cNvPr id="0" name=""/>
        <dsp:cNvSpPr/>
      </dsp:nvSpPr>
      <dsp:spPr>
        <a:xfrm>
          <a:off x="0" y="2665880"/>
          <a:ext cx="5760640" cy="1031354"/>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s-ES" sz="4300" kern="1200" dirty="0"/>
            <a:t>Repetitivas</a:t>
          </a:r>
        </a:p>
      </dsp:txBody>
      <dsp:txXfrm>
        <a:off x="50347" y="2716227"/>
        <a:ext cx="5659946" cy="9306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5772"/>
          <a:ext cx="2808312" cy="124722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s-AR" sz="5200" kern="1200" dirty="0"/>
            <a:t>Pilas</a:t>
          </a:r>
          <a:endParaRPr lang="es-ES" sz="5200" kern="1200" dirty="0"/>
        </a:p>
      </dsp:txBody>
      <dsp:txXfrm>
        <a:off x="60884" y="66656"/>
        <a:ext cx="2686544" cy="1125452"/>
      </dsp:txXfrm>
    </dsp:sp>
    <dsp:sp modelId="{45F720B5-A8F1-40B1-8F2D-3B168641E8A7}">
      <dsp:nvSpPr>
        <dsp:cNvPr id="0" name=""/>
        <dsp:cNvSpPr/>
      </dsp:nvSpPr>
      <dsp:spPr>
        <a:xfrm>
          <a:off x="0" y="1402752"/>
          <a:ext cx="2808312" cy="124722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s-AR" sz="5200" kern="1200" dirty="0"/>
            <a:t>Colas</a:t>
          </a:r>
          <a:endParaRPr lang="es-ES" sz="5200" kern="1200" dirty="0"/>
        </a:p>
      </dsp:txBody>
      <dsp:txXfrm>
        <a:off x="60884" y="1463636"/>
        <a:ext cx="2686544" cy="1125452"/>
      </dsp:txXfrm>
    </dsp:sp>
    <dsp:sp modelId="{17B3D49F-1FEE-4D9E-9DDD-A4B2B6DBAF1E}">
      <dsp:nvSpPr>
        <dsp:cNvPr id="0" name=""/>
        <dsp:cNvSpPr/>
      </dsp:nvSpPr>
      <dsp:spPr>
        <a:xfrm>
          <a:off x="0" y="2799732"/>
          <a:ext cx="2808312" cy="124722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s-AR" sz="5200" kern="1200" dirty="0"/>
            <a:t>Listas</a:t>
          </a:r>
          <a:endParaRPr lang="es-ES" sz="5200" kern="1200" dirty="0"/>
        </a:p>
      </dsp:txBody>
      <dsp:txXfrm>
        <a:off x="60884" y="2860616"/>
        <a:ext cx="2686544" cy="112545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C4BF5-D91E-4F91-B37D-B3328E1EBAD9}">
      <dsp:nvSpPr>
        <dsp:cNvPr id="0" name=""/>
        <dsp:cNvSpPr/>
      </dsp:nvSpPr>
      <dsp:spPr>
        <a:xfrm rot="5400000">
          <a:off x="413743" y="1979549"/>
          <a:ext cx="1236166" cy="2056953"/>
        </a:xfrm>
        <a:prstGeom prst="corner">
          <a:avLst>
            <a:gd name="adj1" fmla="val 16120"/>
            <a:gd name="adj2" fmla="val 1611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7F1BF-72FD-4343-809B-F6FE9211179E}">
      <dsp:nvSpPr>
        <dsp:cNvPr id="0" name=""/>
        <dsp:cNvSpPr/>
      </dsp:nvSpPr>
      <dsp:spPr>
        <a:xfrm>
          <a:off x="207396" y="2594135"/>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a:t>Definición del Problema</a:t>
          </a:r>
        </a:p>
      </dsp:txBody>
      <dsp:txXfrm>
        <a:off x="207396" y="2594135"/>
        <a:ext cx="1857029" cy="1627794"/>
      </dsp:txXfrm>
    </dsp:sp>
    <dsp:sp modelId="{68CC12A8-E94A-44C3-A615-6403FD004EF0}">
      <dsp:nvSpPr>
        <dsp:cNvPr id="0" name=""/>
        <dsp:cNvSpPr/>
      </dsp:nvSpPr>
      <dsp:spPr>
        <a:xfrm>
          <a:off x="1714042" y="1828114"/>
          <a:ext cx="350382" cy="350382"/>
        </a:xfrm>
        <a:prstGeom prst="triangle">
          <a:avLst>
            <a:gd name="adj" fmla="val 100000"/>
          </a:avLst>
        </a:prstGeom>
        <a:solidFill>
          <a:schemeClr val="accent5">
            <a:hueOff val="46971"/>
            <a:satOff val="4500"/>
            <a:lumOff val="1103"/>
            <a:alphaOff val="0"/>
          </a:schemeClr>
        </a:solidFill>
        <a:ln w="15875" cap="flat" cmpd="sng" algn="ctr">
          <a:solidFill>
            <a:schemeClr val="accent5">
              <a:hueOff val="46971"/>
              <a:satOff val="4500"/>
              <a:lumOff val="11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E6C9A3-91A2-4792-A517-F881CBE34167}">
      <dsp:nvSpPr>
        <dsp:cNvPr id="0" name=""/>
        <dsp:cNvSpPr/>
      </dsp:nvSpPr>
      <dsp:spPr>
        <a:xfrm rot="5400000">
          <a:off x="2687109" y="1417002"/>
          <a:ext cx="1236166" cy="2056953"/>
        </a:xfrm>
        <a:prstGeom prst="corner">
          <a:avLst>
            <a:gd name="adj1" fmla="val 16120"/>
            <a:gd name="adj2" fmla="val 16110"/>
          </a:avLst>
        </a:prstGeom>
        <a:solidFill>
          <a:schemeClr val="accent5">
            <a:hueOff val="93942"/>
            <a:satOff val="9000"/>
            <a:lumOff val="2206"/>
            <a:alphaOff val="0"/>
          </a:schemeClr>
        </a:solidFill>
        <a:ln w="15875" cap="flat" cmpd="sng" algn="ctr">
          <a:solidFill>
            <a:schemeClr val="accent5">
              <a:hueOff val="93942"/>
              <a:satOff val="9000"/>
              <a:lumOff val="22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0AC89-4F7F-4A8B-A2CB-AF88F2558058}">
      <dsp:nvSpPr>
        <dsp:cNvPr id="0" name=""/>
        <dsp:cNvSpPr/>
      </dsp:nvSpPr>
      <dsp:spPr>
        <a:xfrm>
          <a:off x="2480762" y="2031588"/>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a:t>Análisis del Problema</a:t>
          </a:r>
        </a:p>
      </dsp:txBody>
      <dsp:txXfrm>
        <a:off x="2480762" y="2031588"/>
        <a:ext cx="1857029" cy="1627794"/>
      </dsp:txXfrm>
    </dsp:sp>
    <dsp:sp modelId="{7007213D-7542-4A5C-B837-3EB0525CFF06}">
      <dsp:nvSpPr>
        <dsp:cNvPr id="0" name=""/>
        <dsp:cNvSpPr/>
      </dsp:nvSpPr>
      <dsp:spPr>
        <a:xfrm>
          <a:off x="3987408" y="1265567"/>
          <a:ext cx="350382" cy="350382"/>
        </a:xfrm>
        <a:prstGeom prst="triangle">
          <a:avLst>
            <a:gd name="adj" fmla="val 100000"/>
          </a:avLst>
        </a:prstGeom>
        <a:solidFill>
          <a:schemeClr val="accent5">
            <a:hueOff val="140913"/>
            <a:satOff val="13500"/>
            <a:lumOff val="3309"/>
            <a:alphaOff val="0"/>
          </a:schemeClr>
        </a:solidFill>
        <a:ln w="15875" cap="flat" cmpd="sng" algn="ctr">
          <a:solidFill>
            <a:schemeClr val="accent5">
              <a:hueOff val="140913"/>
              <a:satOff val="13500"/>
              <a:lumOff val="330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9878E-D7D7-460B-8A0D-DFE6FAEA6D1F}">
      <dsp:nvSpPr>
        <dsp:cNvPr id="0" name=""/>
        <dsp:cNvSpPr/>
      </dsp:nvSpPr>
      <dsp:spPr>
        <a:xfrm rot="5400000">
          <a:off x="4960475" y="854455"/>
          <a:ext cx="1236166" cy="2056953"/>
        </a:xfrm>
        <a:prstGeom prst="corner">
          <a:avLst>
            <a:gd name="adj1" fmla="val 16120"/>
            <a:gd name="adj2" fmla="val 16110"/>
          </a:avLst>
        </a:prstGeom>
        <a:solidFill>
          <a:schemeClr val="accent5">
            <a:hueOff val="187884"/>
            <a:satOff val="18001"/>
            <a:lumOff val="4411"/>
            <a:alphaOff val="0"/>
          </a:schemeClr>
        </a:solidFill>
        <a:ln w="15875" cap="flat" cmpd="sng" algn="ctr">
          <a:solidFill>
            <a:schemeClr val="accent5">
              <a:hueOff val="187884"/>
              <a:satOff val="18001"/>
              <a:lumOff val="441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98BE0-67A6-4BF5-9A53-70C6F3AC17D4}">
      <dsp:nvSpPr>
        <dsp:cNvPr id="0" name=""/>
        <dsp:cNvSpPr/>
      </dsp:nvSpPr>
      <dsp:spPr>
        <a:xfrm>
          <a:off x="4754128" y="1469041"/>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a:t>Diseño del Algoritmo</a:t>
          </a:r>
        </a:p>
      </dsp:txBody>
      <dsp:txXfrm>
        <a:off x="4754128" y="1469041"/>
        <a:ext cx="1857029" cy="1627794"/>
      </dsp:txXfrm>
    </dsp:sp>
    <dsp:sp modelId="{8CA52704-B310-47D5-8299-9828F5FECEE2}">
      <dsp:nvSpPr>
        <dsp:cNvPr id="0" name=""/>
        <dsp:cNvSpPr/>
      </dsp:nvSpPr>
      <dsp:spPr>
        <a:xfrm>
          <a:off x="6260774" y="703020"/>
          <a:ext cx="350382" cy="350382"/>
        </a:xfrm>
        <a:prstGeom prst="triangle">
          <a:avLst>
            <a:gd name="adj" fmla="val 100000"/>
          </a:avLst>
        </a:prstGeom>
        <a:solidFill>
          <a:schemeClr val="accent5">
            <a:hueOff val="234855"/>
            <a:satOff val="22501"/>
            <a:lumOff val="5514"/>
            <a:alphaOff val="0"/>
          </a:schemeClr>
        </a:solidFill>
        <a:ln w="15875" cap="flat" cmpd="sng" algn="ctr">
          <a:solidFill>
            <a:schemeClr val="accent5">
              <a:hueOff val="234855"/>
              <a:satOff val="22501"/>
              <a:lumOff val="55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0DEFA-6004-4FFD-99F3-75CCE0311435}">
      <dsp:nvSpPr>
        <dsp:cNvPr id="0" name=""/>
        <dsp:cNvSpPr/>
      </dsp:nvSpPr>
      <dsp:spPr>
        <a:xfrm rot="5400000">
          <a:off x="7233841" y="291909"/>
          <a:ext cx="1236166" cy="2056953"/>
        </a:xfrm>
        <a:prstGeom prst="corner">
          <a:avLst>
            <a:gd name="adj1" fmla="val 16120"/>
            <a:gd name="adj2" fmla="val 16110"/>
          </a:avLst>
        </a:prstGeom>
        <a:solidFill>
          <a:schemeClr val="accent5">
            <a:hueOff val="281826"/>
            <a:satOff val="27001"/>
            <a:lumOff val="6617"/>
            <a:alphaOff val="0"/>
          </a:schemeClr>
        </a:solidFill>
        <a:ln w="15875" cap="flat" cmpd="sng" algn="ctr">
          <a:solidFill>
            <a:schemeClr val="accent5">
              <a:hueOff val="281826"/>
              <a:satOff val="27001"/>
              <a:lumOff val="66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AD331-3CB4-4909-8006-26E5DDA938C3}">
      <dsp:nvSpPr>
        <dsp:cNvPr id="0" name=""/>
        <dsp:cNvSpPr/>
      </dsp:nvSpPr>
      <dsp:spPr>
        <a:xfrm>
          <a:off x="7027495" y="906495"/>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a:t>Codificación</a:t>
          </a:r>
        </a:p>
      </dsp:txBody>
      <dsp:txXfrm>
        <a:off x="7027495" y="906495"/>
        <a:ext cx="1857029" cy="1627794"/>
      </dsp:txXfrm>
    </dsp:sp>
    <dsp:sp modelId="{620B742D-8117-4BFC-A702-2249C73060A8}">
      <dsp:nvSpPr>
        <dsp:cNvPr id="0" name=""/>
        <dsp:cNvSpPr/>
      </dsp:nvSpPr>
      <dsp:spPr>
        <a:xfrm>
          <a:off x="8534141" y="140473"/>
          <a:ext cx="350382" cy="350382"/>
        </a:xfrm>
        <a:prstGeom prst="triangle">
          <a:avLst>
            <a:gd name="adj" fmla="val 100000"/>
          </a:avLst>
        </a:prstGeom>
        <a:solidFill>
          <a:schemeClr val="accent5">
            <a:hueOff val="328797"/>
            <a:satOff val="31501"/>
            <a:lumOff val="7720"/>
            <a:alphaOff val="0"/>
          </a:schemeClr>
        </a:solidFill>
        <a:ln w="15875" cap="flat" cmpd="sng" algn="ctr">
          <a:solidFill>
            <a:schemeClr val="accent5">
              <a:hueOff val="328797"/>
              <a:satOff val="31501"/>
              <a:lumOff val="772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93485-8FC1-4A8B-9A31-69C38CD6E5D3}">
      <dsp:nvSpPr>
        <dsp:cNvPr id="0" name=""/>
        <dsp:cNvSpPr/>
      </dsp:nvSpPr>
      <dsp:spPr>
        <a:xfrm rot="5400000">
          <a:off x="9507208" y="-270637"/>
          <a:ext cx="1236166" cy="2056953"/>
        </a:xfrm>
        <a:prstGeom prst="corner">
          <a:avLst>
            <a:gd name="adj1" fmla="val 16120"/>
            <a:gd name="adj2" fmla="val 16110"/>
          </a:avLst>
        </a:prstGeom>
        <a:solidFill>
          <a:schemeClr val="accent5">
            <a:hueOff val="375768"/>
            <a:satOff val="36001"/>
            <a:lumOff val="8823"/>
            <a:alphaOff val="0"/>
          </a:schemeClr>
        </a:solidFill>
        <a:ln w="15875" cap="flat" cmpd="sng" algn="ctr">
          <a:solidFill>
            <a:schemeClr val="accent5">
              <a:hueOff val="375768"/>
              <a:satOff val="36001"/>
              <a:lumOff val="8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703D-383A-4ADD-B6F1-E3438FED357F}">
      <dsp:nvSpPr>
        <dsp:cNvPr id="0" name=""/>
        <dsp:cNvSpPr/>
      </dsp:nvSpPr>
      <dsp:spPr>
        <a:xfrm>
          <a:off x="9300861" y="343948"/>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a:t>Prueba y Depuración</a:t>
          </a:r>
        </a:p>
      </dsp:txBody>
      <dsp:txXfrm>
        <a:off x="9300861" y="343948"/>
        <a:ext cx="1857029" cy="16277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24762"/>
          <a:ext cx="2808312" cy="12729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s-ES" sz="3200" kern="1200" dirty="0"/>
            <a:t>De Ordenamiento</a:t>
          </a:r>
        </a:p>
      </dsp:txBody>
      <dsp:txXfrm>
        <a:off x="62141" y="86903"/>
        <a:ext cx="2684030" cy="1148678"/>
      </dsp:txXfrm>
    </dsp:sp>
    <dsp:sp modelId="{45F720B5-A8F1-40B1-8F2D-3B168641E8A7}">
      <dsp:nvSpPr>
        <dsp:cNvPr id="0" name=""/>
        <dsp:cNvSpPr/>
      </dsp:nvSpPr>
      <dsp:spPr>
        <a:xfrm>
          <a:off x="0" y="1389882"/>
          <a:ext cx="2808312" cy="127296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s-AR" sz="3200" kern="1200" dirty="0"/>
            <a:t>De Búsqueda</a:t>
          </a:r>
          <a:endParaRPr lang="es-ES" sz="3200" kern="1200" dirty="0"/>
        </a:p>
      </dsp:txBody>
      <dsp:txXfrm>
        <a:off x="62141" y="1452023"/>
        <a:ext cx="2684030" cy="1148678"/>
      </dsp:txXfrm>
    </dsp:sp>
    <dsp:sp modelId="{17B3D49F-1FEE-4D9E-9DDD-A4B2B6DBAF1E}">
      <dsp:nvSpPr>
        <dsp:cNvPr id="0" name=""/>
        <dsp:cNvSpPr/>
      </dsp:nvSpPr>
      <dsp:spPr>
        <a:xfrm>
          <a:off x="0" y="2755002"/>
          <a:ext cx="2808312" cy="127296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s-AR" sz="3200" kern="1200" dirty="0"/>
            <a:t>De Recorrido</a:t>
          </a:r>
          <a:endParaRPr lang="es-ES" sz="3200" kern="1200" dirty="0"/>
        </a:p>
      </dsp:txBody>
      <dsp:txXfrm>
        <a:off x="62141" y="2817143"/>
        <a:ext cx="2684030" cy="114867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A2BAC-FBE6-4B8C-B294-F93B86FE22BC}">
      <dsp:nvSpPr>
        <dsp:cNvPr id="0" name=""/>
        <dsp:cNvSpPr/>
      </dsp:nvSpPr>
      <dsp:spPr>
        <a:xfrm>
          <a:off x="0" y="5358"/>
          <a:ext cx="3672408" cy="67567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a:t>Byte</a:t>
          </a:r>
        </a:p>
      </dsp:txBody>
      <dsp:txXfrm>
        <a:off x="32984" y="38342"/>
        <a:ext cx="3606440" cy="609707"/>
      </dsp:txXfrm>
    </dsp:sp>
    <dsp:sp modelId="{63316957-98F9-4B36-B2A0-FF84A8BF03A8}">
      <dsp:nvSpPr>
        <dsp:cNvPr id="0" name=""/>
        <dsp:cNvSpPr/>
      </dsp:nvSpPr>
      <dsp:spPr>
        <a:xfrm>
          <a:off x="0" y="681033"/>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13 grados</a:t>
          </a:r>
        </a:p>
      </dsp:txBody>
      <dsp:txXfrm>
        <a:off x="0" y="681033"/>
        <a:ext cx="3672408" cy="347760"/>
      </dsp:txXfrm>
    </dsp:sp>
    <dsp:sp modelId="{8996F879-40B0-4FA5-91C6-5FDE73D7346E}">
      <dsp:nvSpPr>
        <dsp:cNvPr id="0" name=""/>
        <dsp:cNvSpPr/>
      </dsp:nvSpPr>
      <dsp:spPr>
        <a:xfrm>
          <a:off x="0" y="1028793"/>
          <a:ext cx="3672408" cy="67567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a:t>Short</a:t>
          </a:r>
        </a:p>
      </dsp:txBody>
      <dsp:txXfrm>
        <a:off x="32984" y="1061777"/>
        <a:ext cx="3606440" cy="609707"/>
      </dsp:txXfrm>
    </dsp:sp>
    <dsp:sp modelId="{E9FEECC7-1473-4C92-B908-01D8E30364E9}">
      <dsp:nvSpPr>
        <dsp:cNvPr id="0" name=""/>
        <dsp:cNvSpPr/>
      </dsp:nvSpPr>
      <dsp:spPr>
        <a:xfrm>
          <a:off x="0" y="1704468"/>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12 años</a:t>
          </a:r>
        </a:p>
      </dsp:txBody>
      <dsp:txXfrm>
        <a:off x="0" y="1704468"/>
        <a:ext cx="3672408" cy="347760"/>
      </dsp:txXfrm>
    </dsp:sp>
    <dsp:sp modelId="{1E217FB5-73D2-4C71-87AB-3C3AB2368049}">
      <dsp:nvSpPr>
        <dsp:cNvPr id="0" name=""/>
        <dsp:cNvSpPr/>
      </dsp:nvSpPr>
      <dsp:spPr>
        <a:xfrm>
          <a:off x="0" y="2052228"/>
          <a:ext cx="3672408" cy="67567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err="1"/>
            <a:t>Integer</a:t>
          </a:r>
          <a:endParaRPr lang="es-ES" sz="2800" kern="1200" dirty="0"/>
        </a:p>
      </dsp:txBody>
      <dsp:txXfrm>
        <a:off x="32984" y="2085212"/>
        <a:ext cx="3606440" cy="609707"/>
      </dsp:txXfrm>
    </dsp:sp>
    <dsp:sp modelId="{1770EBC7-83AC-4012-A583-C1472E83FD3B}">
      <dsp:nvSpPr>
        <dsp:cNvPr id="0" name=""/>
        <dsp:cNvSpPr/>
      </dsp:nvSpPr>
      <dsp:spPr>
        <a:xfrm>
          <a:off x="0" y="2727902"/>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111000 programadores</a:t>
          </a:r>
        </a:p>
      </dsp:txBody>
      <dsp:txXfrm>
        <a:off x="0" y="2727902"/>
        <a:ext cx="3672408" cy="347760"/>
      </dsp:txXfrm>
    </dsp:sp>
    <dsp:sp modelId="{B6D85588-697D-4203-937C-3B64CED28EE1}">
      <dsp:nvSpPr>
        <dsp:cNvPr id="0" name=""/>
        <dsp:cNvSpPr/>
      </dsp:nvSpPr>
      <dsp:spPr>
        <a:xfrm>
          <a:off x="0" y="3075662"/>
          <a:ext cx="3672408" cy="67567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a:t>Long</a:t>
          </a:r>
        </a:p>
      </dsp:txBody>
      <dsp:txXfrm>
        <a:off x="32984" y="3108646"/>
        <a:ext cx="3606440" cy="609707"/>
      </dsp:txXfrm>
    </dsp:sp>
    <dsp:sp modelId="{2D2B5CA9-DA76-4CA8-A016-9D1FCF5B4D1B}">
      <dsp:nvSpPr>
        <dsp:cNvPr id="0" name=""/>
        <dsp:cNvSpPr/>
      </dsp:nvSpPr>
      <dsp:spPr>
        <a:xfrm>
          <a:off x="0" y="3751338"/>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30546789165 - Nº de </a:t>
          </a:r>
          <a:r>
            <a:rPr lang="es-ES" sz="2000" kern="1200" dirty="0" err="1"/>
            <a:t>Cuit</a:t>
          </a:r>
          <a:endParaRPr lang="es-ES" sz="2000" kern="1200" dirty="0"/>
        </a:p>
      </dsp:txBody>
      <dsp:txXfrm>
        <a:off x="0" y="3751338"/>
        <a:ext cx="3672408" cy="34776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EBD33-33DD-492A-9F9B-AAB7184AC678}">
      <dsp:nvSpPr>
        <dsp:cNvPr id="0" name=""/>
        <dsp:cNvSpPr/>
      </dsp:nvSpPr>
      <dsp:spPr>
        <a:xfrm>
          <a:off x="0" y="0"/>
          <a:ext cx="3480067" cy="64413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err="1"/>
            <a:t>Float</a:t>
          </a:r>
          <a:endParaRPr lang="es-ES" sz="2400" kern="1200" dirty="0"/>
        </a:p>
      </dsp:txBody>
      <dsp:txXfrm>
        <a:off x="31444" y="31444"/>
        <a:ext cx="3417179" cy="581251"/>
      </dsp:txXfrm>
    </dsp:sp>
    <dsp:sp modelId="{9BB7A39B-171C-4F54-90AF-50CBDE49DDF1}">
      <dsp:nvSpPr>
        <dsp:cNvPr id="0" name=""/>
        <dsp:cNvSpPr/>
      </dsp:nvSpPr>
      <dsp:spPr>
        <a:xfrm>
          <a:off x="0" y="644388"/>
          <a:ext cx="3480067" cy="31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590.90 $</a:t>
          </a:r>
        </a:p>
      </dsp:txBody>
      <dsp:txXfrm>
        <a:off x="0" y="644388"/>
        <a:ext cx="3480067" cy="314381"/>
      </dsp:txXfrm>
    </dsp:sp>
    <dsp:sp modelId="{7D186041-5B5D-4CD5-B4E2-6089645E4311}">
      <dsp:nvSpPr>
        <dsp:cNvPr id="0" name=""/>
        <dsp:cNvSpPr/>
      </dsp:nvSpPr>
      <dsp:spPr>
        <a:xfrm>
          <a:off x="0" y="958769"/>
          <a:ext cx="3480067" cy="644139"/>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a:t>Decimal</a:t>
          </a:r>
        </a:p>
      </dsp:txBody>
      <dsp:txXfrm>
        <a:off x="31444" y="990213"/>
        <a:ext cx="3417179" cy="581251"/>
      </dsp:txXfrm>
    </dsp:sp>
    <dsp:sp modelId="{317956F5-221B-44AA-9BA0-A838BE6D6C0C}">
      <dsp:nvSpPr>
        <dsp:cNvPr id="0" name=""/>
        <dsp:cNvSpPr/>
      </dsp:nvSpPr>
      <dsp:spPr>
        <a:xfrm>
          <a:off x="0" y="1602909"/>
          <a:ext cx="3480067" cy="31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54378981,9181</a:t>
          </a:r>
        </a:p>
      </dsp:txBody>
      <dsp:txXfrm>
        <a:off x="0" y="1602909"/>
        <a:ext cx="3480067" cy="314381"/>
      </dsp:txXfrm>
    </dsp:sp>
    <dsp:sp modelId="{06367700-9686-450F-8E65-A5EF6F23C9FB}">
      <dsp:nvSpPr>
        <dsp:cNvPr id="0" name=""/>
        <dsp:cNvSpPr/>
      </dsp:nvSpPr>
      <dsp:spPr>
        <a:xfrm>
          <a:off x="0" y="1917291"/>
          <a:ext cx="3480067" cy="644139"/>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err="1"/>
            <a:t>Boolean</a:t>
          </a:r>
          <a:endParaRPr lang="es-ES" sz="2800" kern="1200" dirty="0"/>
        </a:p>
      </dsp:txBody>
      <dsp:txXfrm>
        <a:off x="31444" y="1948735"/>
        <a:ext cx="3417179" cy="581251"/>
      </dsp:txXfrm>
    </dsp:sp>
    <dsp:sp modelId="{472C8E16-CAF5-41E8-A4DE-7B7325FD6B95}">
      <dsp:nvSpPr>
        <dsp:cNvPr id="0" name=""/>
        <dsp:cNvSpPr/>
      </dsp:nvSpPr>
      <dsp:spPr>
        <a:xfrm>
          <a:off x="0" y="2561430"/>
          <a:ext cx="3480067" cy="31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True / False</a:t>
          </a:r>
        </a:p>
      </dsp:txBody>
      <dsp:txXfrm>
        <a:off x="0" y="2561430"/>
        <a:ext cx="3480067" cy="314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4AFB1-1697-4DBF-ABBE-352A0BBBFFE4}">
      <dsp:nvSpPr>
        <dsp:cNvPr id="0" name=""/>
        <dsp:cNvSpPr/>
      </dsp:nvSpPr>
      <dsp:spPr>
        <a:xfrm>
          <a:off x="0" y="16512"/>
          <a:ext cx="3203230" cy="7200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s-ES" sz="2500" kern="1200"/>
            <a:t>Suma</a:t>
          </a:r>
          <a:endParaRPr lang="es-ES" sz="2500" kern="1200" dirty="0"/>
        </a:p>
      </dsp:txBody>
      <dsp:txXfrm>
        <a:off x="0" y="16512"/>
        <a:ext cx="3203230" cy="720000"/>
      </dsp:txXfrm>
    </dsp:sp>
    <dsp:sp modelId="{868986E1-2CDA-40DF-BB08-3A74BB6EE738}">
      <dsp:nvSpPr>
        <dsp:cNvPr id="0" name=""/>
        <dsp:cNvSpPr/>
      </dsp:nvSpPr>
      <dsp:spPr>
        <a:xfrm>
          <a:off x="3285" y="747104"/>
          <a:ext cx="3203230" cy="1098000"/>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integer</a:t>
          </a:r>
          <a:r>
            <a:rPr lang="es-ES" sz="2400" kern="1200" dirty="0"/>
            <a:t> a = 5+6 = 11;</a:t>
          </a:r>
          <a:br>
            <a:rPr lang="es-ES" sz="2400" kern="1200" dirty="0"/>
          </a:br>
          <a:endParaRPr lang="es-ES" sz="2400" kern="1200" dirty="0"/>
        </a:p>
      </dsp:txBody>
      <dsp:txXfrm>
        <a:off x="3285" y="747104"/>
        <a:ext cx="3203230" cy="1098000"/>
      </dsp:txXfrm>
    </dsp:sp>
    <dsp:sp modelId="{BF75C198-DD9C-4785-8914-7B96BA2645B1}">
      <dsp:nvSpPr>
        <dsp:cNvPr id="0" name=""/>
        <dsp:cNvSpPr/>
      </dsp:nvSpPr>
      <dsp:spPr>
        <a:xfrm>
          <a:off x="3654968" y="27104"/>
          <a:ext cx="3203230" cy="720000"/>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s-ES" sz="2500" kern="1200" dirty="0"/>
            <a:t>Resta</a:t>
          </a:r>
        </a:p>
      </dsp:txBody>
      <dsp:txXfrm>
        <a:off x="3654968" y="27104"/>
        <a:ext cx="3203230" cy="720000"/>
      </dsp:txXfrm>
    </dsp:sp>
    <dsp:sp modelId="{8FA37658-D849-40F9-8B65-D4ADFF061D2E}">
      <dsp:nvSpPr>
        <dsp:cNvPr id="0" name=""/>
        <dsp:cNvSpPr/>
      </dsp:nvSpPr>
      <dsp:spPr>
        <a:xfrm>
          <a:off x="3654968" y="747104"/>
          <a:ext cx="3203230" cy="1098000"/>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integer</a:t>
          </a:r>
          <a:r>
            <a:rPr lang="es-ES" sz="2400" kern="1200" dirty="0"/>
            <a:t> b = 15-4=11;</a:t>
          </a:r>
          <a:br>
            <a:rPr lang="es-ES" sz="2400" kern="1200" dirty="0"/>
          </a:br>
          <a:endParaRPr lang="es-ES" sz="2400" kern="1200" dirty="0"/>
        </a:p>
      </dsp:txBody>
      <dsp:txXfrm>
        <a:off x="3654968" y="747104"/>
        <a:ext cx="3203230" cy="1098000"/>
      </dsp:txXfrm>
    </dsp:sp>
    <dsp:sp modelId="{C08D4980-3705-4E91-92C2-7571AD5D6217}">
      <dsp:nvSpPr>
        <dsp:cNvPr id="0" name=""/>
        <dsp:cNvSpPr/>
      </dsp:nvSpPr>
      <dsp:spPr>
        <a:xfrm>
          <a:off x="7306651" y="27104"/>
          <a:ext cx="3203230" cy="720000"/>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s-ES" sz="2500" kern="1200" dirty="0"/>
            <a:t>Producto</a:t>
          </a:r>
        </a:p>
      </dsp:txBody>
      <dsp:txXfrm>
        <a:off x="7306651" y="27104"/>
        <a:ext cx="3203230" cy="720000"/>
      </dsp:txXfrm>
    </dsp:sp>
    <dsp:sp modelId="{4511A44A-BCCE-432A-9EC6-8F0FB2A5CC54}">
      <dsp:nvSpPr>
        <dsp:cNvPr id="0" name=""/>
        <dsp:cNvSpPr/>
      </dsp:nvSpPr>
      <dsp:spPr>
        <a:xfrm>
          <a:off x="7306651" y="747104"/>
          <a:ext cx="3203230" cy="1098000"/>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integer</a:t>
          </a:r>
          <a:r>
            <a:rPr lang="es-ES" sz="2400" kern="1200" dirty="0"/>
            <a:t> c = 3*3=9;</a:t>
          </a:r>
        </a:p>
      </dsp:txBody>
      <dsp:txXfrm>
        <a:off x="7306651" y="747104"/>
        <a:ext cx="3203230"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8770A-1F21-4C96-9A1C-C2227E64BD60}">
      <dsp:nvSpPr>
        <dsp:cNvPr id="0" name=""/>
        <dsp:cNvSpPr/>
      </dsp:nvSpPr>
      <dsp:spPr>
        <a:xfrm>
          <a:off x="36" y="34636"/>
          <a:ext cx="3524085" cy="748800"/>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s-ES" sz="2000" kern="1200" dirty="0"/>
            <a:t>División</a:t>
          </a:r>
        </a:p>
      </dsp:txBody>
      <dsp:txXfrm>
        <a:off x="36" y="34636"/>
        <a:ext cx="3524085" cy="748800"/>
      </dsp:txXfrm>
    </dsp:sp>
    <dsp:sp modelId="{44440FEC-E092-4CDD-B31E-6AB16A6DCA42}">
      <dsp:nvSpPr>
        <dsp:cNvPr id="0" name=""/>
        <dsp:cNvSpPr/>
      </dsp:nvSpPr>
      <dsp:spPr>
        <a:xfrm>
          <a:off x="36" y="783436"/>
          <a:ext cx="3524085" cy="1141920"/>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float</a:t>
          </a:r>
          <a:r>
            <a:rPr lang="es-ES" sz="2400" kern="1200" dirty="0"/>
            <a:t> d = 40/10 = 4.0</a:t>
          </a:r>
          <a:r>
            <a:rPr lang="es-ES" sz="2600" kern="1200" dirty="0"/>
            <a:t>;</a:t>
          </a:r>
        </a:p>
      </dsp:txBody>
      <dsp:txXfrm>
        <a:off x="36" y="783436"/>
        <a:ext cx="3524085" cy="1141920"/>
      </dsp:txXfrm>
    </dsp:sp>
    <dsp:sp modelId="{5FA66629-3F33-4D41-BAD7-5E1056C10379}">
      <dsp:nvSpPr>
        <dsp:cNvPr id="0" name=""/>
        <dsp:cNvSpPr/>
      </dsp:nvSpPr>
      <dsp:spPr>
        <a:xfrm>
          <a:off x="4017493" y="34636"/>
          <a:ext cx="3524085" cy="748800"/>
        </a:xfrm>
        <a:prstGeom prst="rect">
          <a:avLst/>
        </a:prstGeom>
        <a:solidFill>
          <a:schemeClr val="accent5">
            <a:hueOff val="375768"/>
            <a:satOff val="36001"/>
            <a:lumOff val="8823"/>
            <a:alphaOff val="0"/>
          </a:schemeClr>
        </a:solidFill>
        <a:ln w="15875" cap="flat" cmpd="sng" algn="ctr">
          <a:solidFill>
            <a:schemeClr val="accent5">
              <a:hueOff val="375768"/>
              <a:satOff val="36001"/>
              <a:lumOff val="882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s-ES" sz="2000" kern="1200" dirty="0"/>
            <a:t>Resto</a:t>
          </a:r>
        </a:p>
      </dsp:txBody>
      <dsp:txXfrm>
        <a:off x="4017493" y="34636"/>
        <a:ext cx="3524085" cy="748800"/>
      </dsp:txXfrm>
    </dsp:sp>
    <dsp:sp modelId="{08AF3413-852A-4FC3-A081-038CBC14585E}">
      <dsp:nvSpPr>
        <dsp:cNvPr id="0" name=""/>
        <dsp:cNvSpPr/>
      </dsp:nvSpPr>
      <dsp:spPr>
        <a:xfrm>
          <a:off x="4017493" y="783436"/>
          <a:ext cx="3524085" cy="1141920"/>
        </a:xfrm>
        <a:prstGeom prst="rect">
          <a:avLst/>
        </a:prstGeom>
        <a:solidFill>
          <a:schemeClr val="accent5">
            <a:tint val="40000"/>
            <a:alpha val="90000"/>
            <a:hueOff val="486652"/>
            <a:satOff val="44911"/>
            <a:lumOff val="3068"/>
            <a:alphaOff val="0"/>
          </a:schemeClr>
        </a:solidFill>
        <a:ln w="15875" cap="flat" cmpd="sng" algn="ctr">
          <a:solidFill>
            <a:schemeClr val="accent5">
              <a:tint val="40000"/>
              <a:alpha val="90000"/>
              <a:hueOff val="486652"/>
              <a:satOff val="44911"/>
              <a:lumOff val="30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integer</a:t>
          </a:r>
          <a:r>
            <a:rPr lang="es-ES" sz="2400" kern="1200" dirty="0"/>
            <a:t> e= 50 % 8=2;</a:t>
          </a:r>
        </a:p>
      </dsp:txBody>
      <dsp:txXfrm>
        <a:off x="4017493" y="783436"/>
        <a:ext cx="3524085" cy="11419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4AFB1-1697-4DBF-ABBE-352A0BBBFFE4}">
      <dsp:nvSpPr>
        <dsp:cNvPr id="0" name=""/>
        <dsp:cNvSpPr/>
      </dsp:nvSpPr>
      <dsp:spPr>
        <a:xfrm>
          <a:off x="0" y="2"/>
          <a:ext cx="3203230" cy="7776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s-ES" sz="2800" kern="1200" dirty="0"/>
            <a:t>++</a:t>
          </a:r>
        </a:p>
      </dsp:txBody>
      <dsp:txXfrm>
        <a:off x="0" y="2"/>
        <a:ext cx="3203230" cy="777600"/>
      </dsp:txXfrm>
    </dsp:sp>
    <dsp:sp modelId="{868986E1-2CDA-40DF-BB08-3A74BB6EE738}">
      <dsp:nvSpPr>
        <dsp:cNvPr id="0" name=""/>
        <dsp:cNvSpPr/>
      </dsp:nvSpPr>
      <dsp:spPr>
        <a:xfrm>
          <a:off x="3285" y="779142"/>
          <a:ext cx="3203230" cy="1667587"/>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integer</a:t>
          </a:r>
          <a:r>
            <a:rPr lang="es-ES" sz="2400" kern="1200" dirty="0"/>
            <a:t> a = 5+6 = 11;</a:t>
          </a:r>
          <a:br>
            <a:rPr lang="es-ES" sz="2400" kern="1200" dirty="0"/>
          </a:br>
          <a:r>
            <a:rPr lang="es-ES" sz="2400" kern="1200" dirty="0"/>
            <a:t>a++;</a:t>
          </a:r>
          <a:br>
            <a:rPr lang="es-ES" sz="2400" kern="1200" dirty="0"/>
          </a:br>
          <a:r>
            <a:rPr lang="es-ES" sz="2400" kern="1200" dirty="0"/>
            <a:t>a=12</a:t>
          </a:r>
          <a:br>
            <a:rPr lang="es-ES" sz="2400" kern="1200" dirty="0"/>
          </a:br>
          <a:endParaRPr lang="es-ES" sz="2400" kern="1200" dirty="0"/>
        </a:p>
      </dsp:txBody>
      <dsp:txXfrm>
        <a:off x="3285" y="779142"/>
        <a:ext cx="3203230" cy="1667587"/>
      </dsp:txXfrm>
    </dsp:sp>
    <dsp:sp modelId="{BF75C198-DD9C-4785-8914-7B96BA2645B1}">
      <dsp:nvSpPr>
        <dsp:cNvPr id="0" name=""/>
        <dsp:cNvSpPr/>
      </dsp:nvSpPr>
      <dsp:spPr>
        <a:xfrm>
          <a:off x="3654968" y="1542"/>
          <a:ext cx="3203230" cy="777600"/>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s-ES" sz="2800" kern="1200" dirty="0"/>
            <a:t>- -</a:t>
          </a:r>
        </a:p>
      </dsp:txBody>
      <dsp:txXfrm>
        <a:off x="3654968" y="1542"/>
        <a:ext cx="3203230" cy="777600"/>
      </dsp:txXfrm>
    </dsp:sp>
    <dsp:sp modelId="{8FA37658-D849-40F9-8B65-D4ADFF061D2E}">
      <dsp:nvSpPr>
        <dsp:cNvPr id="0" name=""/>
        <dsp:cNvSpPr/>
      </dsp:nvSpPr>
      <dsp:spPr>
        <a:xfrm>
          <a:off x="3654968" y="779142"/>
          <a:ext cx="3203230" cy="1667587"/>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integer</a:t>
          </a:r>
          <a:r>
            <a:rPr lang="es-ES" sz="2400" kern="1200" dirty="0"/>
            <a:t> b = 15-4=11;</a:t>
          </a:r>
          <a:br>
            <a:rPr lang="es-ES" sz="2400" kern="1200" dirty="0"/>
          </a:br>
          <a:r>
            <a:rPr lang="es-ES" sz="2400" kern="1200" dirty="0"/>
            <a:t>b--;</a:t>
          </a:r>
          <a:br>
            <a:rPr lang="es-ES" sz="2400" kern="1200" dirty="0"/>
          </a:br>
          <a:r>
            <a:rPr lang="es-ES" sz="2400" kern="1200" dirty="0"/>
            <a:t>b=10</a:t>
          </a:r>
          <a:br>
            <a:rPr lang="es-ES" sz="2400" kern="1200" dirty="0"/>
          </a:br>
          <a:endParaRPr lang="es-ES" sz="2400" kern="1200" dirty="0"/>
        </a:p>
      </dsp:txBody>
      <dsp:txXfrm>
        <a:off x="3654968" y="779142"/>
        <a:ext cx="3203230" cy="1667587"/>
      </dsp:txXfrm>
    </dsp:sp>
    <dsp:sp modelId="{C08D4980-3705-4E91-92C2-7571AD5D6217}">
      <dsp:nvSpPr>
        <dsp:cNvPr id="0" name=""/>
        <dsp:cNvSpPr/>
      </dsp:nvSpPr>
      <dsp:spPr>
        <a:xfrm>
          <a:off x="7306651" y="1542"/>
          <a:ext cx="3203230" cy="777600"/>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s-ES" sz="2800" kern="1200" dirty="0"/>
            <a:t>!</a:t>
          </a:r>
        </a:p>
      </dsp:txBody>
      <dsp:txXfrm>
        <a:off x="7306651" y="1542"/>
        <a:ext cx="3203230" cy="777600"/>
      </dsp:txXfrm>
    </dsp:sp>
    <dsp:sp modelId="{4511A44A-BCCE-432A-9EC6-8F0FB2A5CC54}">
      <dsp:nvSpPr>
        <dsp:cNvPr id="0" name=""/>
        <dsp:cNvSpPr/>
      </dsp:nvSpPr>
      <dsp:spPr>
        <a:xfrm>
          <a:off x="7306651" y="779142"/>
          <a:ext cx="3203230" cy="1667587"/>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boolean</a:t>
          </a:r>
          <a:r>
            <a:rPr lang="es-ES" sz="2400" kern="1200" dirty="0"/>
            <a:t> b=true;</a:t>
          </a:r>
          <a:br>
            <a:rPr lang="es-ES" sz="2400" kern="1200" dirty="0"/>
          </a:br>
          <a:r>
            <a:rPr lang="es-ES" sz="2400" kern="1200" dirty="0"/>
            <a:t>a = !b;</a:t>
          </a:r>
          <a:br>
            <a:rPr lang="es-ES" sz="2400" kern="1200" dirty="0"/>
          </a:br>
          <a:r>
            <a:rPr lang="es-ES" sz="2400" kern="1200" dirty="0"/>
            <a:t>a= false</a:t>
          </a:r>
        </a:p>
      </dsp:txBody>
      <dsp:txXfrm>
        <a:off x="7306651" y="779142"/>
        <a:ext cx="3203230" cy="1667587"/>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A4AAB7-35E7-48C3-86C0-BF7AA662637B}" type="datetimeFigureOut">
              <a:rPr lang="es-AR" smtClean="0"/>
              <a:t>22/3/19</a:t>
            </a:fld>
            <a:endParaRPr lang="es-AR"/>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93CB6A-38D4-45DE-80F7-C506C767D399}" type="slidenum">
              <a:rPr lang="es-AR" smtClean="0"/>
              <a:t>‹Nr.›</a:t>
            </a:fld>
            <a:endParaRPr lang="es-AR"/>
          </a:p>
        </p:txBody>
      </p:sp>
    </p:spTree>
    <p:extLst>
      <p:ext uri="{BB962C8B-B14F-4D97-AF65-F5344CB8AC3E}">
        <p14:creationId xmlns:p14="http://schemas.microsoft.com/office/powerpoint/2010/main" val="133185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cfbe34118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4cfbe3411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008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C93CB6A-38D4-45DE-80F7-C506C767D399}" type="slidenum">
              <a:rPr lang="es-AR" smtClean="0"/>
              <a:t>22</a:t>
            </a:fld>
            <a:endParaRPr lang="es-AR"/>
          </a:p>
        </p:txBody>
      </p:sp>
    </p:spTree>
    <p:extLst>
      <p:ext uri="{BB962C8B-B14F-4D97-AF65-F5344CB8AC3E}">
        <p14:creationId xmlns:p14="http://schemas.microsoft.com/office/powerpoint/2010/main" val="807783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a:solidFill>
                  <a:schemeClr val="tx1"/>
                </a:solidFill>
                <a:latin typeface="+mn-lt"/>
                <a:ea typeface="+mn-ea"/>
                <a:cs typeface="+mn-cs"/>
              </a:rPr>
              <a:t>Algoritmo</a:t>
            </a:r>
            <a:r>
              <a:rPr lang="es-AR" sz="1200" b="0" i="0" u="none" strike="noStrike" kern="1200" baseline="0" dirty="0">
                <a:solidFill>
                  <a:schemeClr val="tx1"/>
                </a:solidFill>
                <a:latin typeface="+mn-lt"/>
                <a:ea typeface="+mn-ea"/>
                <a:cs typeface="+mn-cs"/>
              </a:rPr>
              <a:t>: un algoritmo es un método para resolver un problema, que consiste en la realización de un</a:t>
            </a:r>
          </a:p>
          <a:p>
            <a:r>
              <a:rPr lang="es-AR" sz="1200" b="0" i="0" u="none" strike="noStrike" kern="1200" baseline="0" dirty="0">
                <a:solidFill>
                  <a:schemeClr val="tx1"/>
                </a:solidFill>
                <a:latin typeface="+mn-lt"/>
                <a:ea typeface="+mn-ea"/>
                <a:cs typeface="+mn-cs"/>
              </a:rPr>
              <a:t>conjunto de pasos lógicamente ordenados tal que, partiendo de ciertos datos de entrada, permite</a:t>
            </a:r>
          </a:p>
          <a:p>
            <a:r>
              <a:rPr lang="es-AR" sz="1200" b="0" i="0" u="none" strike="noStrike" kern="1200" baseline="0" dirty="0">
                <a:solidFill>
                  <a:schemeClr val="tx1"/>
                </a:solidFill>
                <a:latin typeface="+mn-lt"/>
                <a:ea typeface="+mn-ea"/>
                <a:cs typeface="+mn-cs"/>
              </a:rPr>
              <a:t>obtener ciertos resultados que conforman la solución del problema</a:t>
            </a:r>
            <a:br>
              <a:rPr lang="es-AR" sz="1200" b="0" i="0" u="none" strike="noStrike" kern="1200" baseline="0" dirty="0">
                <a:solidFill>
                  <a:schemeClr val="tx1"/>
                </a:solidFill>
                <a:latin typeface="+mn-lt"/>
                <a:ea typeface="+mn-ea"/>
                <a:cs typeface="+mn-cs"/>
              </a:rPr>
            </a:br>
            <a:r>
              <a:rPr lang="es-AR" sz="1200" b="0" i="0" u="none" strike="noStrike" kern="1200" baseline="0" dirty="0">
                <a:solidFill>
                  <a:schemeClr val="tx1"/>
                </a:solidFill>
                <a:latin typeface="+mn-lt"/>
                <a:ea typeface="+mn-ea"/>
                <a:cs typeface="+mn-cs"/>
              </a:rPr>
              <a:t>1. Ponerme las zapatillas.</a:t>
            </a:r>
          </a:p>
          <a:p>
            <a:r>
              <a:rPr lang="es-AR" sz="1200" b="0" i="0" u="none" strike="noStrike" kern="1200" baseline="0" dirty="0">
                <a:solidFill>
                  <a:schemeClr val="tx1"/>
                </a:solidFill>
                <a:latin typeface="+mn-lt"/>
                <a:ea typeface="+mn-ea"/>
                <a:cs typeface="+mn-cs"/>
              </a:rPr>
              <a:t>2. Agarrar los cordones con ambas manos.</a:t>
            </a:r>
          </a:p>
          <a:p>
            <a:r>
              <a:rPr lang="es-AR" sz="1200" b="0" i="0" u="none" strike="noStrike" kern="1200" baseline="0" dirty="0">
                <a:solidFill>
                  <a:schemeClr val="tx1"/>
                </a:solidFill>
                <a:latin typeface="+mn-lt"/>
                <a:ea typeface="+mn-ea"/>
                <a:cs typeface="+mn-cs"/>
              </a:rPr>
              <a:t>3. Hacer el primer nudo.</a:t>
            </a:r>
          </a:p>
          <a:p>
            <a:r>
              <a:rPr lang="es-AR" sz="1200" b="0" i="0" u="none" strike="noStrike" kern="1200" baseline="0" dirty="0">
                <a:solidFill>
                  <a:schemeClr val="tx1"/>
                </a:solidFill>
                <a:latin typeface="+mn-lt"/>
                <a:ea typeface="+mn-ea"/>
                <a:cs typeface="+mn-cs"/>
              </a:rPr>
              <a:t>4. Hacer un bucle con cada uno de los cordones.</a:t>
            </a:r>
          </a:p>
          <a:p>
            <a:r>
              <a:rPr lang="es-AR" sz="1200" b="0" i="0" u="none" strike="noStrike" kern="1200" baseline="0" dirty="0">
                <a:solidFill>
                  <a:schemeClr val="tx1"/>
                </a:solidFill>
                <a:latin typeface="+mn-lt"/>
                <a:ea typeface="+mn-ea"/>
                <a:cs typeface="+mn-cs"/>
              </a:rPr>
              <a:t>5. Cruzar los dos bucles y ajustar.</a:t>
            </a:r>
          </a:p>
          <a:p>
            <a:r>
              <a:rPr lang="es-AR" sz="1200" b="0" i="0" u="none" strike="noStrike" kern="1200" baseline="0" dirty="0">
                <a:solidFill>
                  <a:schemeClr val="tx1"/>
                </a:solidFill>
                <a:latin typeface="+mn-lt"/>
                <a:ea typeface="+mn-ea"/>
                <a:cs typeface="+mn-cs"/>
              </a:rPr>
              <a:t>6. Corroborar que al caminar los cordones no se sueltan y la zapatilla se </a:t>
            </a:r>
            <a:r>
              <a:rPr lang="es-AR" sz="1200" b="0" i="0" u="none" strike="noStrike" kern="1200" baseline="0" dirty="0" err="1">
                <a:solidFill>
                  <a:schemeClr val="tx1"/>
                </a:solidFill>
                <a:latin typeface="+mn-lt"/>
                <a:ea typeface="+mn-ea"/>
                <a:cs typeface="+mn-cs"/>
              </a:rPr>
              <a:t>encuenta</a:t>
            </a:r>
            <a:r>
              <a:rPr lang="es-AR" sz="1200" b="0" i="0" u="none" strike="noStrike" kern="1200" baseline="0" dirty="0">
                <a:solidFill>
                  <a:schemeClr val="tx1"/>
                </a:solidFill>
                <a:latin typeface="+mn-lt"/>
                <a:ea typeface="+mn-ea"/>
                <a:cs typeface="+mn-cs"/>
              </a:rPr>
              <a:t> correctamente atada.</a:t>
            </a:r>
          </a:p>
          <a:p>
            <a:r>
              <a:rPr lang="es-AR" sz="1200" b="1" i="0" u="none" strike="noStrike" kern="1200" baseline="0" dirty="0">
                <a:solidFill>
                  <a:schemeClr val="tx1"/>
                </a:solidFill>
                <a:latin typeface="+mn-lt"/>
                <a:ea typeface="+mn-ea"/>
                <a:cs typeface="+mn-cs"/>
              </a:rPr>
              <a:t>Programa</a:t>
            </a:r>
            <a:r>
              <a:rPr lang="es-AR" sz="1200" b="0" i="0" u="none" strike="noStrike" kern="1200" baseline="0" dirty="0">
                <a:solidFill>
                  <a:schemeClr val="tx1"/>
                </a:solidFill>
                <a:latin typeface="+mn-lt"/>
                <a:ea typeface="+mn-ea"/>
                <a:cs typeface="+mn-cs"/>
              </a:rPr>
              <a:t>: traducir dicho algoritmo en un conjunto de instrucciones, entendibles por la computadora, que le indican a la misma lo que debe</a:t>
            </a:r>
          </a:p>
          <a:p>
            <a:r>
              <a:rPr lang="es-AR" sz="1200" b="0" i="0" u="none" strike="noStrike" kern="1200" baseline="0" dirty="0">
                <a:solidFill>
                  <a:schemeClr val="tx1"/>
                </a:solidFill>
                <a:latin typeface="+mn-lt"/>
                <a:ea typeface="+mn-ea"/>
                <a:cs typeface="+mn-cs"/>
              </a:rPr>
              <a:t>hacer; este conjunto de instrucciones conforma lo que se denomina, un programa.</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24</a:t>
            </a:fld>
            <a:endParaRPr lang="es-AR"/>
          </a:p>
        </p:txBody>
      </p:sp>
    </p:spTree>
    <p:extLst>
      <p:ext uri="{BB962C8B-B14F-4D97-AF65-F5344CB8AC3E}">
        <p14:creationId xmlns:p14="http://schemas.microsoft.com/office/powerpoint/2010/main" val="2279462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algoritmo debe ser preciso e </a:t>
            </a:r>
            <a:r>
              <a:rPr lang="es-AR" sz="1200" b="1" i="0" u="none" strike="noStrike" kern="1200" baseline="0" dirty="0">
                <a:solidFill>
                  <a:schemeClr val="tx1"/>
                </a:solidFill>
                <a:latin typeface="+mn-lt"/>
                <a:ea typeface="+mn-ea"/>
                <a:cs typeface="+mn-cs"/>
              </a:rPr>
              <a:t>indicar el orden de realización de cada paso.</a:t>
            </a:r>
          </a:p>
          <a:p>
            <a:r>
              <a:rPr lang="es-AR" sz="1200" b="0" i="0" u="none" strike="noStrike" kern="1200" baseline="0" dirty="0">
                <a:solidFill>
                  <a:schemeClr val="tx1"/>
                </a:solidFill>
                <a:latin typeface="+mn-lt"/>
                <a:ea typeface="+mn-ea"/>
                <a:cs typeface="+mn-cs"/>
              </a:rPr>
              <a:t>Un algoritmo debe estar específicamente definido. Es decir, </a:t>
            </a:r>
            <a:r>
              <a:rPr lang="es-AR" sz="1200" b="1" i="0" u="none" strike="noStrike" kern="1200" baseline="0" dirty="0">
                <a:solidFill>
                  <a:schemeClr val="tx1"/>
                </a:solidFill>
                <a:latin typeface="+mn-lt"/>
                <a:ea typeface="+mn-ea"/>
                <a:cs typeface="+mn-cs"/>
              </a:rPr>
              <a:t>si se ejecuta un mismo algoritmo dos</a:t>
            </a:r>
          </a:p>
          <a:p>
            <a:r>
              <a:rPr lang="es-AR" sz="1200" b="1" i="0" u="none" strike="noStrike" kern="1200" baseline="0" dirty="0">
                <a:solidFill>
                  <a:schemeClr val="tx1"/>
                </a:solidFill>
                <a:latin typeface="+mn-lt"/>
                <a:ea typeface="+mn-ea"/>
                <a:cs typeface="+mn-cs"/>
              </a:rPr>
              <a:t>veces, con los mismos datos de entada, se debe obtener el mismo resultado cada vez.</a:t>
            </a:r>
          </a:p>
          <a:p>
            <a:r>
              <a:rPr lang="es-AR" sz="1200" b="0" i="0" u="none" strike="noStrike" kern="1200" baseline="0" dirty="0">
                <a:solidFill>
                  <a:schemeClr val="tx1"/>
                </a:solidFill>
                <a:latin typeface="+mn-lt"/>
                <a:ea typeface="+mn-ea"/>
                <a:cs typeface="+mn-cs"/>
              </a:rPr>
              <a:t>• Un algoritmo debe ser finito. </a:t>
            </a:r>
            <a:r>
              <a:rPr lang="es-AR" sz="1200" b="1" i="0" u="none" strike="noStrike" kern="1200" baseline="0" dirty="0">
                <a:solidFill>
                  <a:schemeClr val="tx1"/>
                </a:solidFill>
                <a:latin typeface="+mn-lt"/>
                <a:ea typeface="+mn-ea"/>
                <a:cs typeface="+mn-cs"/>
              </a:rPr>
              <a:t>Si se sigue un algoritmo, se debe terminar en algún momento; o sea,</a:t>
            </a:r>
          </a:p>
          <a:p>
            <a:r>
              <a:rPr lang="es-AR" sz="1200" b="1" i="0" u="none" strike="noStrike" kern="1200" baseline="0" dirty="0">
                <a:solidFill>
                  <a:schemeClr val="tx1"/>
                </a:solidFill>
                <a:latin typeface="+mn-lt"/>
                <a:ea typeface="+mn-ea"/>
                <a:cs typeface="+mn-cs"/>
              </a:rPr>
              <a:t>debe tener un número finito de pasos. Debe tener un inicio y un final.</a:t>
            </a:r>
          </a:p>
          <a:p>
            <a:r>
              <a:rPr lang="es-AR" sz="1200" b="0" i="0" u="none" strike="noStrike" kern="1200" baseline="0" dirty="0">
                <a:solidFill>
                  <a:schemeClr val="tx1"/>
                </a:solidFill>
                <a:latin typeface="+mn-lt"/>
                <a:ea typeface="+mn-ea"/>
                <a:cs typeface="+mn-cs"/>
              </a:rPr>
              <a:t>• Un algoritmo debe ser correcto: </a:t>
            </a:r>
            <a:r>
              <a:rPr lang="es-AR" sz="1200" b="1" i="0" u="none" strike="noStrike" kern="1200" baseline="0" dirty="0">
                <a:solidFill>
                  <a:schemeClr val="tx1"/>
                </a:solidFill>
                <a:latin typeface="+mn-lt"/>
                <a:ea typeface="+mn-ea"/>
                <a:cs typeface="+mn-cs"/>
              </a:rPr>
              <a:t>el resultado del algoritmo debe ser el resultado esperado.</a:t>
            </a:r>
          </a:p>
          <a:p>
            <a:r>
              <a:rPr lang="es-AR" sz="1200" b="0" i="0" u="none" strike="noStrike" kern="1200" baseline="0" dirty="0">
                <a:solidFill>
                  <a:schemeClr val="tx1"/>
                </a:solidFill>
                <a:latin typeface="+mn-lt"/>
                <a:ea typeface="+mn-ea"/>
                <a:cs typeface="+mn-cs"/>
              </a:rPr>
              <a:t>• Un algoritmo es independiente </a:t>
            </a:r>
            <a:r>
              <a:rPr lang="es-AR" sz="1200" b="1" i="0" u="none" strike="noStrike" kern="1200" baseline="0" dirty="0">
                <a:solidFill>
                  <a:schemeClr val="tx1"/>
                </a:solidFill>
                <a:latin typeface="+mn-lt"/>
                <a:ea typeface="+mn-ea"/>
                <a:cs typeface="+mn-cs"/>
              </a:rPr>
              <a:t>tanto del lenguaje de programación en el que se expresa como de la</a:t>
            </a:r>
          </a:p>
          <a:p>
            <a:r>
              <a:rPr lang="es-AR" sz="1200" b="1" i="0" u="none" strike="noStrike" kern="1200" baseline="0" dirty="0">
                <a:solidFill>
                  <a:schemeClr val="tx1"/>
                </a:solidFill>
                <a:latin typeface="+mn-lt"/>
                <a:ea typeface="+mn-ea"/>
                <a:cs typeface="+mn-cs"/>
              </a:rPr>
              <a:t>computadora que lo ejecuta.</a:t>
            </a:r>
            <a:endParaRPr lang="es-AR" b="1"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25</a:t>
            </a:fld>
            <a:endParaRPr lang="es-AR"/>
          </a:p>
        </p:txBody>
      </p:sp>
    </p:spTree>
    <p:extLst>
      <p:ext uri="{BB962C8B-B14F-4D97-AF65-F5344CB8AC3E}">
        <p14:creationId xmlns:p14="http://schemas.microsoft.com/office/powerpoint/2010/main" val="2030588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b="1"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26</a:t>
            </a:fld>
            <a:endParaRPr lang="es-AR"/>
          </a:p>
        </p:txBody>
      </p:sp>
    </p:spTree>
    <p:extLst>
      <p:ext uri="{BB962C8B-B14F-4D97-AF65-F5344CB8AC3E}">
        <p14:creationId xmlns:p14="http://schemas.microsoft.com/office/powerpoint/2010/main" val="300372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27</a:t>
            </a:fld>
            <a:endParaRPr lang="es-AR"/>
          </a:p>
        </p:txBody>
      </p:sp>
    </p:spTree>
    <p:extLst>
      <p:ext uri="{BB962C8B-B14F-4D97-AF65-F5344CB8AC3E}">
        <p14:creationId xmlns:p14="http://schemas.microsoft.com/office/powerpoint/2010/main" val="2427629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28</a:t>
            </a:fld>
            <a:endParaRPr lang="es-AR"/>
          </a:p>
        </p:txBody>
      </p:sp>
    </p:spTree>
    <p:extLst>
      <p:ext uri="{BB962C8B-B14F-4D97-AF65-F5344CB8AC3E}">
        <p14:creationId xmlns:p14="http://schemas.microsoft.com/office/powerpoint/2010/main" val="299470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29</a:t>
            </a:fld>
            <a:endParaRPr lang="es-AR"/>
          </a:p>
        </p:txBody>
      </p:sp>
    </p:spTree>
    <p:extLst>
      <p:ext uri="{BB962C8B-B14F-4D97-AF65-F5344CB8AC3E}">
        <p14:creationId xmlns:p14="http://schemas.microsoft.com/office/powerpoint/2010/main" val="136663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Recordemos que no es lo mismo grabar los datos en memoria que grabarlos en el disco duro</a:t>
            </a:r>
          </a:p>
          <a:p>
            <a:r>
              <a:rPr lang="es-AR" sz="1200" b="0" i="0" u="none" strike="noStrike" kern="1200" baseline="0" dirty="0">
                <a:solidFill>
                  <a:schemeClr val="tx1"/>
                </a:solidFill>
                <a:latin typeface="+mn-lt"/>
                <a:ea typeface="+mn-ea"/>
                <a:cs typeface="+mn-cs"/>
              </a:rPr>
              <a:t>en la RAM podemos hacerlo utilizando dos elementos, llamados: variables y constantes. </a:t>
            </a:r>
          </a:p>
          <a:p>
            <a:r>
              <a:rPr lang="es-AR" sz="1200" b="0" i="0" u="none" strike="noStrike" kern="1200" baseline="0" dirty="0">
                <a:solidFill>
                  <a:schemeClr val="tx1"/>
                </a:solidFill>
                <a:latin typeface="+mn-lt"/>
                <a:ea typeface="+mn-ea"/>
                <a:cs typeface="+mn-cs"/>
              </a:rPr>
              <a:t>Podría decirse que tanto las variables como las constantes, son direcciones de memoria con un valor,</a:t>
            </a:r>
          </a:p>
          <a:p>
            <a:r>
              <a:rPr lang="es-AR" sz="1200" b="0" i="0" u="none" strike="noStrike" kern="1200" baseline="0" dirty="0">
                <a:solidFill>
                  <a:schemeClr val="tx1"/>
                </a:solidFill>
                <a:latin typeface="+mn-lt"/>
                <a:ea typeface="+mn-ea"/>
                <a:cs typeface="+mn-cs"/>
              </a:rPr>
              <a:t>ya sea un número, una letra, o valor nulo (cuando no tiene valor alguno, se denomina valor nulo). </a:t>
            </a:r>
          </a:p>
          <a:p>
            <a:r>
              <a:rPr lang="es-AR" sz="1200" b="0" i="0" u="none" strike="noStrike" kern="1200" baseline="0" dirty="0">
                <a:solidFill>
                  <a:schemeClr val="tx1"/>
                </a:solidFill>
                <a:latin typeface="+mn-lt"/>
                <a:ea typeface="+mn-ea"/>
                <a:cs typeface="+mn-cs"/>
              </a:rPr>
              <a:t>Permiten almacenar temporalmente datos en la computadora para luego poder realizar cálculos y operaciones con los mismos.</a:t>
            </a:r>
          </a:p>
          <a:p>
            <a:r>
              <a:rPr lang="es-AR" sz="1200" b="0" i="0" u="none" strike="noStrike" kern="1200" baseline="0" dirty="0">
                <a:solidFill>
                  <a:schemeClr val="tx1"/>
                </a:solidFill>
                <a:latin typeface="+mn-lt"/>
                <a:ea typeface="+mn-ea"/>
                <a:cs typeface="+mn-cs"/>
              </a:rPr>
              <a:t>Al almacenarlos en memoria, podemos </a:t>
            </a:r>
            <a:r>
              <a:rPr lang="es-AR" sz="1200" b="1" i="0" u="none" strike="noStrike" kern="1200" baseline="0" dirty="0">
                <a:solidFill>
                  <a:schemeClr val="tx1"/>
                </a:solidFill>
                <a:latin typeface="+mn-lt"/>
                <a:ea typeface="+mn-ea"/>
                <a:cs typeface="+mn-cs"/>
              </a:rPr>
              <a:t>nombrarlos: </a:t>
            </a:r>
            <a:r>
              <a:rPr lang="es-AR" sz="1200" b="0" i="0" u="none" strike="noStrike" kern="1200" baseline="0" dirty="0">
                <a:solidFill>
                  <a:schemeClr val="tx1"/>
                </a:solidFill>
                <a:latin typeface="+mn-lt"/>
                <a:ea typeface="+mn-ea"/>
                <a:cs typeface="+mn-cs"/>
              </a:rPr>
              <a:t>se dice que la variable nos devuelve el valor almacenado.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30</a:t>
            </a:fld>
            <a:endParaRPr lang="es-AR"/>
          </a:p>
        </p:txBody>
      </p:sp>
    </p:spTree>
    <p:extLst>
      <p:ext uri="{BB962C8B-B14F-4D97-AF65-F5344CB8AC3E}">
        <p14:creationId xmlns:p14="http://schemas.microsoft.com/office/powerpoint/2010/main" val="482581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37</a:t>
            </a:fld>
            <a:endParaRPr lang="es-AR"/>
          </a:p>
        </p:txBody>
      </p:sp>
    </p:spTree>
    <p:extLst>
      <p:ext uri="{BB962C8B-B14F-4D97-AF65-F5344CB8AC3E}">
        <p14:creationId xmlns:p14="http://schemas.microsoft.com/office/powerpoint/2010/main" val="132005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Partir</a:t>
            </a:r>
            <a:r>
              <a:rPr lang="es-AR" baseline="0" dirty="0"/>
              <a:t> de la complejidad -&gt; Dividir en partes para entender-&gt; EN ALGORITMOS Y PROGRAMACION: </a:t>
            </a:r>
            <a:r>
              <a:rPr lang="es-AR" baseline="0" dirty="0" err="1"/>
              <a:t>RUTINAs</a:t>
            </a:r>
            <a:endParaRPr lang="es-AR" baseline="0" dirty="0"/>
          </a:p>
          <a:p>
            <a:endParaRPr lang="es-AR" baseline="0"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38</a:t>
            </a:fld>
            <a:endParaRPr lang="es-AR"/>
          </a:p>
        </p:txBody>
      </p:sp>
    </p:spTree>
    <p:extLst>
      <p:ext uri="{BB962C8B-B14F-4D97-AF65-F5344CB8AC3E}">
        <p14:creationId xmlns:p14="http://schemas.microsoft.com/office/powerpoint/2010/main" val="1882277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a:t>
            </a:fld>
            <a:endParaRPr lang="es-AR"/>
          </a:p>
        </p:txBody>
      </p:sp>
    </p:spTree>
    <p:extLst>
      <p:ext uri="{BB962C8B-B14F-4D97-AF65-F5344CB8AC3E}">
        <p14:creationId xmlns:p14="http://schemas.microsoft.com/office/powerpoint/2010/main" val="1458050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43</a:t>
            </a:fld>
            <a:endParaRPr lang="es-AR"/>
          </a:p>
        </p:txBody>
      </p:sp>
    </p:spTree>
    <p:extLst>
      <p:ext uri="{BB962C8B-B14F-4D97-AF65-F5344CB8AC3E}">
        <p14:creationId xmlns:p14="http://schemas.microsoft.com/office/powerpoint/2010/main" val="2283372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Puede que la acción /</a:t>
            </a:r>
            <a:r>
              <a:rPr lang="es-AR" baseline="0" dirty="0"/>
              <a:t> instrucciones no se ejecuten ninguna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51</a:t>
            </a:fld>
            <a:endParaRPr lang="es-AR"/>
          </a:p>
        </p:txBody>
      </p:sp>
    </p:spTree>
    <p:extLst>
      <p:ext uri="{BB962C8B-B14F-4D97-AF65-F5344CB8AC3E}">
        <p14:creationId xmlns:p14="http://schemas.microsoft.com/office/powerpoint/2010/main" val="2483656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Se realiza</a:t>
            </a:r>
            <a:r>
              <a:rPr lang="es-AR" baseline="0" dirty="0"/>
              <a:t> la acción al menos 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52</a:t>
            </a:fld>
            <a:endParaRPr lang="es-AR"/>
          </a:p>
        </p:txBody>
      </p:sp>
    </p:spTree>
    <p:extLst>
      <p:ext uri="{BB962C8B-B14F-4D97-AF65-F5344CB8AC3E}">
        <p14:creationId xmlns:p14="http://schemas.microsoft.com/office/powerpoint/2010/main" val="3041405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57</a:t>
            </a:fld>
            <a:endParaRPr lang="es-AR"/>
          </a:p>
        </p:txBody>
      </p:sp>
    </p:spTree>
    <p:extLst>
      <p:ext uri="{BB962C8B-B14F-4D97-AF65-F5344CB8AC3E}">
        <p14:creationId xmlns:p14="http://schemas.microsoft.com/office/powerpoint/2010/main" val="1512583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58</a:t>
            </a:fld>
            <a:endParaRPr lang="es-AR"/>
          </a:p>
        </p:txBody>
      </p:sp>
    </p:spTree>
    <p:extLst>
      <p:ext uri="{BB962C8B-B14F-4D97-AF65-F5344CB8AC3E}">
        <p14:creationId xmlns:p14="http://schemas.microsoft.com/office/powerpoint/2010/main" val="2491783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59</a:t>
            </a:fld>
            <a:endParaRPr lang="es-AR"/>
          </a:p>
        </p:txBody>
      </p:sp>
    </p:spTree>
    <p:extLst>
      <p:ext uri="{BB962C8B-B14F-4D97-AF65-F5344CB8AC3E}">
        <p14:creationId xmlns:p14="http://schemas.microsoft.com/office/powerpoint/2010/main" val="2690352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60</a:t>
            </a:fld>
            <a:endParaRPr lang="es-AR"/>
          </a:p>
        </p:txBody>
      </p:sp>
    </p:spTree>
    <p:extLst>
      <p:ext uri="{BB962C8B-B14F-4D97-AF65-F5344CB8AC3E}">
        <p14:creationId xmlns:p14="http://schemas.microsoft.com/office/powerpoint/2010/main" val="3627229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61</a:t>
            </a:fld>
            <a:endParaRPr lang="es-AR"/>
          </a:p>
        </p:txBody>
      </p:sp>
    </p:spTree>
    <p:extLst>
      <p:ext uri="{BB962C8B-B14F-4D97-AF65-F5344CB8AC3E}">
        <p14:creationId xmlns:p14="http://schemas.microsoft.com/office/powerpoint/2010/main" val="2071362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62</a:t>
            </a:fld>
            <a:endParaRPr lang="es-AR"/>
          </a:p>
        </p:txBody>
      </p:sp>
    </p:spTree>
    <p:extLst>
      <p:ext uri="{BB962C8B-B14F-4D97-AF65-F5344CB8AC3E}">
        <p14:creationId xmlns:p14="http://schemas.microsoft.com/office/powerpoint/2010/main" val="2504222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63</a:t>
            </a:fld>
            <a:endParaRPr lang="es-AR"/>
          </a:p>
        </p:txBody>
      </p:sp>
    </p:spTree>
    <p:extLst>
      <p:ext uri="{BB962C8B-B14F-4D97-AF65-F5344CB8AC3E}">
        <p14:creationId xmlns:p14="http://schemas.microsoft.com/office/powerpoint/2010/main" val="2389328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a:t>
            </a:fld>
            <a:endParaRPr lang="es-AR"/>
          </a:p>
        </p:txBody>
      </p:sp>
    </p:spTree>
    <p:extLst>
      <p:ext uri="{BB962C8B-B14F-4D97-AF65-F5344CB8AC3E}">
        <p14:creationId xmlns:p14="http://schemas.microsoft.com/office/powerpoint/2010/main" val="3191349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64</a:t>
            </a:fld>
            <a:endParaRPr lang="es-AR"/>
          </a:p>
        </p:txBody>
      </p:sp>
    </p:spTree>
    <p:extLst>
      <p:ext uri="{BB962C8B-B14F-4D97-AF65-F5344CB8AC3E}">
        <p14:creationId xmlns:p14="http://schemas.microsoft.com/office/powerpoint/2010/main" val="2098713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65</a:t>
            </a:fld>
            <a:endParaRPr lang="es-AR"/>
          </a:p>
        </p:txBody>
      </p:sp>
    </p:spTree>
    <p:extLst>
      <p:ext uri="{BB962C8B-B14F-4D97-AF65-F5344CB8AC3E}">
        <p14:creationId xmlns:p14="http://schemas.microsoft.com/office/powerpoint/2010/main" val="1853730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68</a:t>
            </a:fld>
            <a:endParaRPr lang="es-AR"/>
          </a:p>
        </p:txBody>
      </p:sp>
    </p:spTree>
    <p:extLst>
      <p:ext uri="{BB962C8B-B14F-4D97-AF65-F5344CB8AC3E}">
        <p14:creationId xmlns:p14="http://schemas.microsoft.com/office/powerpoint/2010/main" val="537725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69</a:t>
            </a:fld>
            <a:endParaRPr lang="es-AR"/>
          </a:p>
        </p:txBody>
      </p:sp>
    </p:spTree>
    <p:extLst>
      <p:ext uri="{BB962C8B-B14F-4D97-AF65-F5344CB8AC3E}">
        <p14:creationId xmlns:p14="http://schemas.microsoft.com/office/powerpoint/2010/main" val="1233747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70</a:t>
            </a:fld>
            <a:endParaRPr lang="es-AR"/>
          </a:p>
        </p:txBody>
      </p:sp>
    </p:spTree>
    <p:extLst>
      <p:ext uri="{BB962C8B-B14F-4D97-AF65-F5344CB8AC3E}">
        <p14:creationId xmlns:p14="http://schemas.microsoft.com/office/powerpoint/2010/main" val="1757572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71</a:t>
            </a:fld>
            <a:endParaRPr lang="es-AR"/>
          </a:p>
        </p:txBody>
      </p:sp>
    </p:spTree>
    <p:extLst>
      <p:ext uri="{BB962C8B-B14F-4D97-AF65-F5344CB8AC3E}">
        <p14:creationId xmlns:p14="http://schemas.microsoft.com/office/powerpoint/2010/main" val="1213936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72</a:t>
            </a:fld>
            <a:endParaRPr lang="es-AR"/>
          </a:p>
        </p:txBody>
      </p:sp>
    </p:spTree>
    <p:extLst>
      <p:ext uri="{BB962C8B-B14F-4D97-AF65-F5344CB8AC3E}">
        <p14:creationId xmlns:p14="http://schemas.microsoft.com/office/powerpoint/2010/main" val="2774146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73</a:t>
            </a:fld>
            <a:endParaRPr lang="es-AR"/>
          </a:p>
        </p:txBody>
      </p:sp>
    </p:spTree>
    <p:extLst>
      <p:ext uri="{BB962C8B-B14F-4D97-AF65-F5344CB8AC3E}">
        <p14:creationId xmlns:p14="http://schemas.microsoft.com/office/powerpoint/2010/main" val="2172611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74</a:t>
            </a:fld>
            <a:endParaRPr lang="es-AR"/>
          </a:p>
        </p:txBody>
      </p:sp>
    </p:spTree>
    <p:extLst>
      <p:ext uri="{BB962C8B-B14F-4D97-AF65-F5344CB8AC3E}">
        <p14:creationId xmlns:p14="http://schemas.microsoft.com/office/powerpoint/2010/main" val="3480897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75</a:t>
            </a:fld>
            <a:endParaRPr lang="es-AR"/>
          </a:p>
        </p:txBody>
      </p:sp>
    </p:spTree>
    <p:extLst>
      <p:ext uri="{BB962C8B-B14F-4D97-AF65-F5344CB8AC3E}">
        <p14:creationId xmlns:p14="http://schemas.microsoft.com/office/powerpoint/2010/main" val="268332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Por un lado, los </a:t>
            </a:r>
            <a:r>
              <a:rPr lang="es-AR" sz="1200" b="0" i="1" u="none" strike="noStrike" kern="1200" baseline="0" dirty="0">
                <a:solidFill>
                  <a:schemeClr val="tx1"/>
                </a:solidFill>
                <a:latin typeface="+mn-lt"/>
                <a:ea typeface="+mn-ea"/>
                <a:cs typeface="+mn-cs"/>
              </a:rPr>
              <a:t>nuevos sistemas de producción </a:t>
            </a:r>
            <a:r>
              <a:rPr lang="es-AR" sz="1200" b="0" i="0" u="none" strike="noStrike" kern="1200" baseline="0" dirty="0">
                <a:solidFill>
                  <a:schemeClr val="tx1"/>
                </a:solidFill>
                <a:latin typeface="+mn-lt"/>
                <a:ea typeface="+mn-ea"/>
                <a:cs typeface="+mn-cs"/>
              </a:rPr>
              <a:t>que incluían varias automatizaciones.</a:t>
            </a:r>
          </a:p>
          <a:p>
            <a:r>
              <a:rPr lang="es-AR" sz="1200" b="0" i="0" u="none" strike="noStrike" kern="1200" baseline="0" dirty="0">
                <a:solidFill>
                  <a:schemeClr val="tx1"/>
                </a:solidFill>
                <a:latin typeface="+mn-lt"/>
                <a:ea typeface="+mn-ea"/>
                <a:cs typeface="+mn-cs"/>
              </a:rPr>
              <a:t>Por otro, los </a:t>
            </a:r>
            <a:r>
              <a:rPr lang="es-AR" sz="1200" b="0" i="1" u="none" strike="noStrike" kern="1200" baseline="0" dirty="0">
                <a:solidFill>
                  <a:schemeClr val="tx1"/>
                </a:solidFill>
                <a:latin typeface="+mn-lt"/>
                <a:ea typeface="+mn-ea"/>
                <a:cs typeface="+mn-cs"/>
              </a:rPr>
              <a:t>grandes desarrollos científicos </a:t>
            </a:r>
            <a:r>
              <a:rPr lang="es-AR" sz="1200" b="0" i="0" u="none" strike="noStrike" kern="1200" baseline="0" dirty="0">
                <a:solidFill>
                  <a:schemeClr val="tx1"/>
                </a:solidFill>
                <a:latin typeface="+mn-lt"/>
                <a:ea typeface="+mn-ea"/>
                <a:cs typeface="+mn-cs"/>
              </a:rPr>
              <a:t>en la física, química, matemática.</a:t>
            </a:r>
          </a:p>
          <a:p>
            <a:r>
              <a:rPr lang="es-AR" sz="1200" b="0" i="0" u="none" strike="noStrike" kern="1200" baseline="0" dirty="0">
                <a:solidFill>
                  <a:schemeClr val="tx1"/>
                </a:solidFill>
                <a:latin typeface="+mn-lt"/>
                <a:ea typeface="+mn-ea"/>
                <a:cs typeface="+mn-cs"/>
              </a:rPr>
              <a:t>LUDWING -&gt; SISTEMAS BIOLOGICOS.</a:t>
            </a:r>
          </a:p>
          <a:p>
            <a:r>
              <a:rPr lang="es-AR" sz="1200" b="1" i="0" u="none" strike="noStrike" kern="1200" baseline="0" dirty="0">
                <a:solidFill>
                  <a:schemeClr val="tx1"/>
                </a:solidFill>
                <a:latin typeface="+mn-lt"/>
                <a:ea typeface="+mn-ea"/>
                <a:cs typeface="+mn-cs"/>
              </a:rPr>
              <a:t>ENTORNO: materia, energía </a:t>
            </a:r>
            <a:r>
              <a:rPr lang="es-AR" sz="1200" b="0" i="0" u="none" strike="noStrike" kern="1200" baseline="0" dirty="0">
                <a:solidFill>
                  <a:schemeClr val="tx1"/>
                </a:solidFill>
                <a:latin typeface="+mn-lt"/>
                <a:ea typeface="+mn-ea"/>
                <a:cs typeface="+mn-cs"/>
              </a:rPr>
              <a:t>e </a:t>
            </a:r>
            <a:r>
              <a:rPr lang="es-AR" sz="1200" b="1" i="0" u="none" strike="noStrike" kern="1200" baseline="0" dirty="0">
                <a:solidFill>
                  <a:schemeClr val="tx1"/>
                </a:solidFill>
                <a:latin typeface="+mn-lt"/>
                <a:ea typeface="+mn-ea"/>
                <a:cs typeface="+mn-cs"/>
              </a:rPr>
              <a:t>información </a:t>
            </a:r>
            <a:r>
              <a:rPr lang="es-AR" sz="1200" b="0" i="0" u="none" strike="noStrike" kern="1200" baseline="0" dirty="0">
                <a:solidFill>
                  <a:schemeClr val="tx1"/>
                </a:solidFill>
                <a:latin typeface="+mn-lt"/>
                <a:ea typeface="+mn-ea"/>
                <a:cs typeface="+mn-cs"/>
              </a:rPr>
              <a:t>(MEI).</a:t>
            </a:r>
          </a:p>
          <a:p>
            <a:r>
              <a:rPr lang="es-AR" sz="1200" b="0" i="0" u="none" strike="noStrike" kern="1200" baseline="0" dirty="0">
                <a:solidFill>
                  <a:schemeClr val="tx1"/>
                </a:solidFill>
                <a:latin typeface="+mn-lt"/>
                <a:ea typeface="+mn-ea"/>
                <a:cs typeface="+mn-cs"/>
              </a:rPr>
              <a:t>una </a:t>
            </a:r>
            <a:r>
              <a:rPr lang="es-AR" sz="1200" b="1" i="0" u="none" strike="noStrike" kern="1200" baseline="0" dirty="0">
                <a:solidFill>
                  <a:schemeClr val="tx1"/>
                </a:solidFill>
                <a:latin typeface="+mn-lt"/>
                <a:ea typeface="+mn-ea"/>
                <a:cs typeface="+mn-cs"/>
              </a:rPr>
              <a:t>propiedad emergente: EL TODO ES MÁS QUE LA SUMA DE LAS PARTES</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12</a:t>
            </a:fld>
            <a:endParaRPr lang="es-AR"/>
          </a:p>
        </p:txBody>
      </p:sp>
    </p:spTree>
    <p:extLst>
      <p:ext uri="{BB962C8B-B14F-4D97-AF65-F5344CB8AC3E}">
        <p14:creationId xmlns:p14="http://schemas.microsoft.com/office/powerpoint/2010/main" val="3520524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76</a:t>
            </a:fld>
            <a:endParaRPr lang="es-AR"/>
          </a:p>
        </p:txBody>
      </p:sp>
    </p:spTree>
    <p:extLst>
      <p:ext uri="{BB962C8B-B14F-4D97-AF65-F5344CB8AC3E}">
        <p14:creationId xmlns:p14="http://schemas.microsoft.com/office/powerpoint/2010/main" val="716588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77</a:t>
            </a:fld>
            <a:endParaRPr lang="es-AR"/>
          </a:p>
        </p:txBody>
      </p:sp>
    </p:spTree>
    <p:extLst>
      <p:ext uri="{BB962C8B-B14F-4D97-AF65-F5344CB8AC3E}">
        <p14:creationId xmlns:p14="http://schemas.microsoft.com/office/powerpoint/2010/main" val="2074750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78</a:t>
            </a:fld>
            <a:endParaRPr lang="es-AR"/>
          </a:p>
        </p:txBody>
      </p:sp>
    </p:spTree>
    <p:extLst>
      <p:ext uri="{BB962C8B-B14F-4D97-AF65-F5344CB8AC3E}">
        <p14:creationId xmlns:p14="http://schemas.microsoft.com/office/powerpoint/2010/main" val="2105402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79</a:t>
            </a:fld>
            <a:endParaRPr lang="es-AR"/>
          </a:p>
        </p:txBody>
      </p:sp>
    </p:spTree>
    <p:extLst>
      <p:ext uri="{BB962C8B-B14F-4D97-AF65-F5344CB8AC3E}">
        <p14:creationId xmlns:p14="http://schemas.microsoft.com/office/powerpoint/2010/main" val="1037450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80</a:t>
            </a:fld>
            <a:endParaRPr lang="es-AR"/>
          </a:p>
        </p:txBody>
      </p:sp>
    </p:spTree>
    <p:extLst>
      <p:ext uri="{BB962C8B-B14F-4D97-AF65-F5344CB8AC3E}">
        <p14:creationId xmlns:p14="http://schemas.microsoft.com/office/powerpoint/2010/main" val="223745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81</a:t>
            </a:fld>
            <a:endParaRPr lang="es-AR"/>
          </a:p>
        </p:txBody>
      </p:sp>
    </p:spTree>
    <p:extLst>
      <p:ext uri="{BB962C8B-B14F-4D97-AF65-F5344CB8AC3E}">
        <p14:creationId xmlns:p14="http://schemas.microsoft.com/office/powerpoint/2010/main" val="1277905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a:solidFill>
                  <a:schemeClr val="tx1"/>
                </a:solidFill>
                <a:latin typeface="+mn-lt"/>
                <a:ea typeface="+mn-ea"/>
                <a:cs typeface="+mn-cs"/>
              </a:rPr>
              <a:t>Límite o frontera</a:t>
            </a:r>
            <a:r>
              <a:rPr lang="es-AR" sz="1200" b="0" i="0" u="none" strike="noStrike" kern="1200" baseline="0" dirty="0">
                <a:solidFill>
                  <a:schemeClr val="tx1"/>
                </a:solidFill>
                <a:latin typeface="+mn-lt"/>
                <a:ea typeface="+mn-ea"/>
                <a:cs typeface="+mn-cs"/>
              </a:rPr>
              <a:t>: </a:t>
            </a:r>
            <a:br>
              <a:rPr lang="es-AR" sz="1200" b="0" i="0" u="none" strike="noStrike" kern="1200" baseline="0" dirty="0">
                <a:solidFill>
                  <a:schemeClr val="tx1"/>
                </a:solidFill>
                <a:latin typeface="+mn-lt"/>
                <a:ea typeface="+mn-ea"/>
                <a:cs typeface="+mn-cs"/>
              </a:rPr>
            </a:br>
            <a:r>
              <a:rPr lang="es-AR" sz="1200" b="0" i="0" u="none" strike="noStrike" kern="1200" baseline="0" dirty="0">
                <a:solidFill>
                  <a:schemeClr val="tx1"/>
                </a:solidFill>
                <a:latin typeface="+mn-lt"/>
                <a:ea typeface="+mn-ea"/>
                <a:cs typeface="+mn-cs"/>
              </a:rPr>
              <a:t>- </a:t>
            </a:r>
            <a:r>
              <a:rPr lang="es-AR" sz="1200" b="0" i="1" u="none" strike="noStrike" kern="1200" baseline="0" dirty="0">
                <a:solidFill>
                  <a:schemeClr val="tx1"/>
                </a:solidFill>
                <a:latin typeface="+mn-lt"/>
                <a:ea typeface="+mn-ea"/>
                <a:cs typeface="+mn-cs"/>
              </a:rPr>
              <a:t>Concretos</a:t>
            </a:r>
            <a:r>
              <a:rPr lang="es-AR" sz="1200" b="0" i="0" u="none" strike="noStrike" kern="1200" baseline="0" dirty="0">
                <a:solidFill>
                  <a:schemeClr val="tx1"/>
                </a:solidFill>
                <a:latin typeface="+mn-lt"/>
                <a:ea typeface="+mn-ea"/>
                <a:cs typeface="+mn-cs"/>
              </a:rPr>
              <a:t>: los que tienen existencia material (ríos que separan países, paredes que</a:t>
            </a:r>
          </a:p>
          <a:p>
            <a:r>
              <a:rPr lang="es-AR" sz="1200" b="0" i="0" u="none" strike="noStrike" kern="1200" baseline="0" dirty="0">
                <a:solidFill>
                  <a:schemeClr val="tx1"/>
                </a:solidFill>
                <a:latin typeface="+mn-lt"/>
                <a:ea typeface="+mn-ea"/>
                <a:cs typeface="+mn-cs"/>
              </a:rPr>
              <a:t>definen aulas, etc.)</a:t>
            </a:r>
          </a:p>
          <a:p>
            <a:r>
              <a:rPr lang="es-AR" sz="1200" b="0" i="0" u="none" strike="noStrike" kern="1200" baseline="0" dirty="0">
                <a:solidFill>
                  <a:schemeClr val="tx1"/>
                </a:solidFill>
                <a:latin typeface="+mn-lt"/>
                <a:ea typeface="+mn-ea"/>
                <a:cs typeface="+mn-cs"/>
              </a:rPr>
              <a:t>- </a:t>
            </a:r>
            <a:r>
              <a:rPr lang="es-AR" sz="1200" b="0" i="1" u="none" strike="noStrike" kern="1200" baseline="0" dirty="0">
                <a:solidFill>
                  <a:schemeClr val="tx1"/>
                </a:solidFill>
                <a:latin typeface="+mn-lt"/>
                <a:ea typeface="+mn-ea"/>
                <a:cs typeface="+mn-cs"/>
              </a:rPr>
              <a:t>Simbólicos</a:t>
            </a:r>
            <a:r>
              <a:rPr lang="es-AR" sz="1200" b="0" i="0" u="none" strike="noStrike" kern="1200" baseline="0" dirty="0">
                <a:solidFill>
                  <a:schemeClr val="tx1"/>
                </a:solidFill>
                <a:latin typeface="+mn-lt"/>
                <a:ea typeface="+mn-ea"/>
                <a:cs typeface="+mn-cs"/>
              </a:rPr>
              <a:t>: los que no tienen existencia material y vienen dados por acuerdos, reglas</a:t>
            </a:r>
          </a:p>
          <a:p>
            <a:r>
              <a:rPr lang="es-AR" sz="1200" b="0" i="0" u="none" strike="noStrike" kern="1200" baseline="0" dirty="0">
                <a:solidFill>
                  <a:schemeClr val="tx1"/>
                </a:solidFill>
                <a:latin typeface="+mn-lt"/>
                <a:ea typeface="+mn-ea"/>
                <a:cs typeface="+mn-cs"/>
              </a:rPr>
              <a:t>o normas (un alumno pertenece a un curso porque lo establece la escuela.</a:t>
            </a:r>
          </a:p>
          <a:p>
            <a:r>
              <a:rPr lang="es-AR" sz="1200" b="0" i="0" u="none" strike="noStrike" kern="1200" baseline="0" dirty="0">
                <a:solidFill>
                  <a:schemeClr val="tx1"/>
                </a:solidFill>
                <a:latin typeface="+mn-lt"/>
                <a:ea typeface="+mn-ea"/>
                <a:cs typeface="+mn-cs"/>
              </a:rPr>
              <a:t>b. </a:t>
            </a:r>
            <a:r>
              <a:rPr lang="es-AR" sz="1200" b="1" i="0" u="none" strike="noStrike" kern="1200" baseline="0" dirty="0">
                <a:solidFill>
                  <a:schemeClr val="tx1"/>
                </a:solidFill>
                <a:latin typeface="+mn-lt"/>
                <a:ea typeface="+mn-ea"/>
                <a:cs typeface="+mn-cs"/>
              </a:rPr>
              <a:t>Depósitos o almacenamientos</a:t>
            </a:r>
            <a:r>
              <a:rPr lang="es-AR" sz="1200" b="0" i="0" u="none" strike="noStrike" kern="1200" baseline="0" dirty="0">
                <a:solidFill>
                  <a:schemeClr val="tx1"/>
                </a:solidFill>
                <a:latin typeface="+mn-lt"/>
                <a:ea typeface="+mn-ea"/>
                <a:cs typeface="+mn-cs"/>
              </a:rPr>
              <a:t>: son lugares donde se almacena materia, energía o información</a:t>
            </a:r>
          </a:p>
          <a:p>
            <a:r>
              <a:rPr lang="es-AR" sz="1200" b="0" i="0" u="none" strike="noStrike" kern="1200" baseline="0" dirty="0">
                <a:solidFill>
                  <a:schemeClr val="tx1"/>
                </a:solidFill>
                <a:latin typeface="+mn-lt"/>
                <a:ea typeface="+mn-ea"/>
                <a:cs typeface="+mn-cs"/>
              </a:rPr>
              <a:t>(MEI). Los depósitos pueden ser:</a:t>
            </a:r>
          </a:p>
          <a:p>
            <a:pPr marL="171450" indent="-171450">
              <a:buFontTx/>
              <a:buChar char="-"/>
            </a:pPr>
            <a:r>
              <a:rPr lang="es-AR" sz="1200" b="0" i="1" u="none" strike="noStrike" kern="1200" baseline="0" dirty="0">
                <a:solidFill>
                  <a:schemeClr val="tx1"/>
                </a:solidFill>
                <a:latin typeface="+mn-lt"/>
                <a:ea typeface="+mn-ea"/>
                <a:cs typeface="+mn-cs"/>
              </a:rPr>
              <a:t>Permanentes</a:t>
            </a:r>
            <a:r>
              <a:rPr lang="es-AR" sz="1200" b="0" i="0" u="none" strike="noStrike" kern="1200" baseline="0" dirty="0">
                <a:solidFill>
                  <a:schemeClr val="tx1"/>
                </a:solidFill>
                <a:latin typeface="+mn-lt"/>
                <a:ea typeface="+mn-ea"/>
                <a:cs typeface="+mn-cs"/>
              </a:rPr>
              <a:t>: aquellos en que están diseñados para que su contenido no se altere (CDROM, LIBROS)</a:t>
            </a:r>
          </a:p>
          <a:p>
            <a:pPr marL="171450" indent="-171450">
              <a:buFontTx/>
              <a:buChar char="-"/>
            </a:pPr>
            <a:r>
              <a:rPr lang="es-AR" sz="1200" b="0" i="1" u="none" strike="noStrike" kern="1200" baseline="0" dirty="0">
                <a:solidFill>
                  <a:schemeClr val="tx1"/>
                </a:solidFill>
                <a:latin typeface="+mn-lt"/>
                <a:ea typeface="+mn-ea"/>
                <a:cs typeface="+mn-cs"/>
              </a:rPr>
              <a:t>Transitorios</a:t>
            </a:r>
            <a:r>
              <a:rPr lang="es-AR" sz="1200" b="0" i="0" u="none" strike="noStrike" kern="1200" baseline="0" dirty="0">
                <a:solidFill>
                  <a:schemeClr val="tx1"/>
                </a:solidFill>
                <a:latin typeface="+mn-lt"/>
                <a:ea typeface="+mn-ea"/>
                <a:cs typeface="+mn-cs"/>
              </a:rPr>
              <a:t>: aquellos diseñados para que su contenido sufra modificaciones (pizarrón)</a:t>
            </a:r>
          </a:p>
          <a:p>
            <a:pPr marL="0" indent="0">
              <a:buFontTx/>
              <a:buNone/>
            </a:pPr>
            <a:r>
              <a:rPr lang="es-AR" sz="1200" b="0" i="0" u="none" strike="noStrike" kern="1200" baseline="0" dirty="0">
                <a:solidFill>
                  <a:schemeClr val="tx1"/>
                </a:solidFill>
                <a:latin typeface="+mn-lt"/>
                <a:ea typeface="+mn-ea"/>
                <a:cs typeface="+mn-cs"/>
              </a:rPr>
              <a:t> c. </a:t>
            </a:r>
            <a:r>
              <a:rPr lang="es-AR" sz="1200" b="1" i="0" u="none" strike="noStrike" kern="1200" baseline="0" dirty="0">
                <a:solidFill>
                  <a:schemeClr val="tx1"/>
                </a:solidFill>
                <a:latin typeface="+mn-lt"/>
                <a:ea typeface="+mn-ea"/>
                <a:cs typeface="+mn-cs"/>
              </a:rPr>
              <a:t>Canales</a:t>
            </a:r>
            <a:r>
              <a:rPr lang="es-AR" sz="1200" b="0" i="0" u="none" strike="noStrike" kern="1200" baseline="0" dirty="0">
                <a:solidFill>
                  <a:schemeClr val="tx1"/>
                </a:solidFill>
                <a:latin typeface="+mn-lt"/>
                <a:ea typeface="+mn-ea"/>
                <a:cs typeface="+mn-cs"/>
              </a:rPr>
              <a:t>: Son lugares o conductos por donde circula materia, energía o información (MEI). </a:t>
            </a:r>
          </a:p>
          <a:p>
            <a:pPr marL="0" indent="0">
              <a:buFontTx/>
              <a:buNone/>
            </a:pPr>
            <a:r>
              <a:rPr lang="es-AR" sz="1200" b="0" i="0" u="none" strike="noStrike" kern="1200" baseline="0" dirty="0">
                <a:solidFill>
                  <a:schemeClr val="tx1"/>
                </a:solidFill>
                <a:latin typeface="+mn-lt"/>
                <a:ea typeface="+mn-ea"/>
                <a:cs typeface="+mn-cs"/>
              </a:rPr>
              <a:t>d. </a:t>
            </a:r>
            <a:r>
              <a:rPr lang="es-AR" sz="1200" b="1" i="0" u="none" strike="noStrike" kern="1200" baseline="0" dirty="0">
                <a:solidFill>
                  <a:schemeClr val="tx1"/>
                </a:solidFill>
                <a:latin typeface="+mn-lt"/>
                <a:ea typeface="+mn-ea"/>
                <a:cs typeface="+mn-cs"/>
              </a:rPr>
              <a:t>Subsistemas</a:t>
            </a:r>
            <a:r>
              <a:rPr lang="es-AR" sz="1200" b="0" i="0" u="none" strike="noStrike" kern="1200" baseline="0" dirty="0">
                <a:solidFill>
                  <a:schemeClr val="tx1"/>
                </a:solidFill>
                <a:latin typeface="+mn-lt"/>
                <a:ea typeface="+mn-ea"/>
                <a:cs typeface="+mn-cs"/>
              </a:rPr>
              <a:t>: los sistemas complejos (muchos componentes y relaciones entre ellos) pueden</a:t>
            </a:r>
          </a:p>
          <a:p>
            <a:r>
              <a:rPr lang="es-AR" sz="1200" b="0" i="0" u="none" strike="noStrike" kern="1200" baseline="0" dirty="0">
                <a:solidFill>
                  <a:schemeClr val="tx1"/>
                </a:solidFill>
                <a:latin typeface="+mn-lt"/>
                <a:ea typeface="+mn-ea"/>
                <a:cs typeface="+mn-cs"/>
              </a:rPr>
              <a:t>dividirse para su estudio en subsistemas.</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13</a:t>
            </a:fld>
            <a:endParaRPr lang="es-AR"/>
          </a:p>
        </p:txBody>
      </p:sp>
    </p:spTree>
    <p:extLst>
      <p:ext uri="{BB962C8B-B14F-4D97-AF65-F5344CB8AC3E}">
        <p14:creationId xmlns:p14="http://schemas.microsoft.com/office/powerpoint/2010/main" val="3067312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ABSTRACCIÓN</a:t>
            </a:r>
          </a:p>
          <a:p>
            <a:r>
              <a:rPr lang="es-AR" dirty="0"/>
              <a:t>EJEMPLOS DE S.</a:t>
            </a:r>
            <a:r>
              <a:rPr lang="es-AR" baseline="0" dirty="0"/>
              <a:t> TECNOLOGICOS: </a:t>
            </a:r>
          </a:p>
          <a:p>
            <a:r>
              <a:rPr lang="es-AR" baseline="0" dirty="0"/>
              <a:t>Generar, Producir, Transformar y Distribuir</a:t>
            </a:r>
          </a:p>
          <a:p>
            <a:r>
              <a:rPr lang="es-AR" baseline="0" dirty="0"/>
              <a:t>DE PROCESAMIENTO DE MATERIA: INDUSTRIA, HUERTA</a:t>
            </a:r>
            <a:endParaRPr lang="es-AR" dirty="0"/>
          </a:p>
          <a:p>
            <a:pPr marL="0" marR="0" lvl="0" indent="0" algn="l" defTabSz="914400" rtl="0" eaLnBrk="1" fontAlgn="auto" latinLnBrk="0" hangingPunct="1">
              <a:lnSpc>
                <a:spcPct val="100000"/>
              </a:lnSpc>
              <a:spcBef>
                <a:spcPts val="0"/>
              </a:spcBef>
              <a:spcAft>
                <a:spcPts val="0"/>
              </a:spcAft>
              <a:buClrTx/>
              <a:buSzTx/>
              <a:buFontTx/>
              <a:buNone/>
              <a:tabLst/>
              <a:defRPr/>
            </a:pPr>
            <a:r>
              <a:rPr lang="es-AR" baseline="0" dirty="0"/>
              <a:t>DE PROCESAMIENTO DE ENERGIA : AUTO</a:t>
            </a:r>
          </a:p>
          <a:p>
            <a:pPr marL="0" marR="0" lvl="0" indent="0" algn="l" defTabSz="914400" rtl="0" eaLnBrk="1" fontAlgn="auto" latinLnBrk="0" hangingPunct="1">
              <a:lnSpc>
                <a:spcPct val="100000"/>
              </a:lnSpc>
              <a:spcBef>
                <a:spcPts val="0"/>
              </a:spcBef>
              <a:spcAft>
                <a:spcPts val="0"/>
              </a:spcAft>
              <a:buClrTx/>
              <a:buSzTx/>
              <a:buFontTx/>
              <a:buNone/>
              <a:tabLst/>
              <a:defRPr/>
            </a:pPr>
            <a:r>
              <a:rPr lang="es-AR" baseline="0" dirty="0"/>
              <a:t>SISTEMAS DE INFORMACIÓN</a:t>
            </a:r>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14</a:t>
            </a:fld>
            <a:endParaRPr lang="es-AR"/>
          </a:p>
        </p:txBody>
      </p:sp>
    </p:spTree>
    <p:extLst>
      <p:ext uri="{BB962C8B-B14F-4D97-AF65-F5344CB8AC3E}">
        <p14:creationId xmlns:p14="http://schemas.microsoft.com/office/powerpoint/2010/main" val="3206244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proceso de desarrollo de software </a:t>
            </a:r>
            <a:r>
              <a:rPr lang="es-AR" sz="1200" b="1" i="0" u="none" strike="noStrike" kern="1200" baseline="0" dirty="0">
                <a:solidFill>
                  <a:schemeClr val="tx1"/>
                </a:solidFill>
                <a:latin typeface="+mn-lt"/>
                <a:ea typeface="+mn-ea"/>
                <a:cs typeface="+mn-cs"/>
              </a:rPr>
              <a:t>es una secuencia estructurada de actividades que conduce a la obtención de un producto de</a:t>
            </a:r>
          </a:p>
          <a:p>
            <a:r>
              <a:rPr lang="es-AR" sz="1200" b="1" i="0" u="none" strike="noStrike" kern="1200" baseline="0" dirty="0">
                <a:solidFill>
                  <a:schemeClr val="tx1"/>
                </a:solidFill>
                <a:latin typeface="+mn-lt"/>
                <a:ea typeface="+mn-ea"/>
                <a:cs typeface="+mn-cs"/>
              </a:rPr>
              <a:t>software.</a:t>
            </a:r>
            <a:r>
              <a:rPr lang="es-AR" sz="1200" b="0" i="0" u="none" strike="noStrike" kern="1200" baseline="0" dirty="0">
                <a:solidFill>
                  <a:schemeClr val="tx1"/>
                </a:solidFill>
                <a:latin typeface="+mn-lt"/>
                <a:ea typeface="+mn-ea"/>
                <a:cs typeface="+mn-cs"/>
              </a:rPr>
              <a:t> En definitiva, un proceso define </a:t>
            </a:r>
            <a:r>
              <a:rPr lang="es-AR" sz="1200" b="1" i="0" u="none" strike="noStrike" kern="1200" baseline="0" dirty="0">
                <a:solidFill>
                  <a:schemeClr val="tx1"/>
                </a:solidFill>
                <a:latin typeface="+mn-lt"/>
                <a:ea typeface="+mn-ea"/>
                <a:cs typeface="+mn-cs"/>
              </a:rPr>
              <a:t>quién está haciendo qué, cuándo y cómo</a:t>
            </a:r>
            <a:r>
              <a:rPr lang="es-AR" sz="1200" b="0" i="0" u="none" strike="noStrike" kern="1200" baseline="0" dirty="0">
                <a:solidFill>
                  <a:schemeClr val="tx1"/>
                </a:solidFill>
                <a:latin typeface="+mn-lt"/>
                <a:ea typeface="+mn-ea"/>
                <a:cs typeface="+mn-cs"/>
              </a:rPr>
              <a:t> alcanzar un determinado objetivo.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15</a:t>
            </a:fld>
            <a:endParaRPr lang="es-AR"/>
          </a:p>
        </p:txBody>
      </p:sp>
    </p:spTree>
    <p:extLst>
      <p:ext uri="{BB962C8B-B14F-4D97-AF65-F5344CB8AC3E}">
        <p14:creationId xmlns:p14="http://schemas.microsoft.com/office/powerpoint/2010/main" val="2148627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t>Requerimientos – Análisis – </a:t>
            </a:r>
            <a:r>
              <a:rPr lang="es-AR" sz="1200" b="1" dirty="0"/>
              <a:t>Diseño – Implementación (Programación) </a:t>
            </a:r>
            <a:r>
              <a:rPr lang="es-AR" sz="1200" dirty="0"/>
              <a:t>– Prueba – Despliegue</a:t>
            </a:r>
          </a:p>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16</a:t>
            </a:fld>
            <a:endParaRPr lang="es-AR"/>
          </a:p>
        </p:txBody>
      </p:sp>
    </p:spTree>
    <p:extLst>
      <p:ext uri="{BB962C8B-B14F-4D97-AF65-F5344CB8AC3E}">
        <p14:creationId xmlns:p14="http://schemas.microsoft.com/office/powerpoint/2010/main" val="3270658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NO ES  proceso de manufactura en serie o como líneas de producción, sino que para obtenerlo usamos un </a:t>
            </a:r>
            <a:br>
              <a:rPr lang="es-AR" sz="1200" b="0" i="0" u="none" strike="noStrike" kern="1200" baseline="0" dirty="0">
                <a:solidFill>
                  <a:schemeClr val="tx1"/>
                </a:solidFill>
                <a:latin typeface="+mn-lt"/>
                <a:ea typeface="+mn-ea"/>
                <a:cs typeface="+mn-cs"/>
              </a:rPr>
            </a:br>
            <a:r>
              <a:rPr lang="es-AR" sz="1200" b="1" i="0" u="none" strike="noStrike" kern="1200" baseline="0" dirty="0">
                <a:solidFill>
                  <a:schemeClr val="tx1"/>
                </a:solidFill>
                <a:latin typeface="+mn-lt"/>
                <a:ea typeface="+mn-ea"/>
                <a:cs typeface="+mn-cs"/>
              </a:rPr>
              <a:t>proyecto</a:t>
            </a:r>
            <a:r>
              <a:rPr lang="es-AR" sz="1200" b="0" i="0" u="none" strike="noStrike" kern="1200" baseline="0" dirty="0">
                <a:solidFill>
                  <a:schemeClr val="tx1"/>
                </a:solidFill>
                <a:latin typeface="+mn-lt"/>
                <a:ea typeface="+mn-ea"/>
                <a:cs typeface="+mn-cs"/>
              </a:rPr>
              <a:t>, </a:t>
            </a:r>
            <a:r>
              <a:rPr lang="es-AR" sz="1200" b="1" i="0" u="none" strike="noStrike" kern="1200" baseline="0" dirty="0">
                <a:solidFill>
                  <a:schemeClr val="tx1"/>
                </a:solidFill>
                <a:latin typeface="+mn-lt"/>
                <a:ea typeface="+mn-ea"/>
                <a:cs typeface="+mn-cs"/>
              </a:rPr>
              <a:t>que se lo puede definir como un esfuerzo planificado, temporal y único, </a:t>
            </a:r>
            <a:r>
              <a:rPr lang="es-AR" sz="1200" b="0" i="0" u="none" strike="noStrike" kern="1200" baseline="0" dirty="0">
                <a:solidFill>
                  <a:schemeClr val="tx1"/>
                </a:solidFill>
                <a:latin typeface="+mn-lt"/>
                <a:ea typeface="+mn-ea"/>
                <a:cs typeface="+mn-cs"/>
              </a:rPr>
              <a:t>realizado para crear productos o servicios únicos que agreguen</a:t>
            </a:r>
          </a:p>
          <a:p>
            <a:r>
              <a:rPr lang="es-AR" sz="1200" b="0" i="0" u="none" strike="noStrike" kern="1200" baseline="0" dirty="0">
                <a:solidFill>
                  <a:schemeClr val="tx1"/>
                </a:solidFill>
                <a:latin typeface="+mn-lt"/>
                <a:ea typeface="+mn-ea"/>
                <a:cs typeface="+mn-cs"/>
              </a:rPr>
              <a:t>valor. Estos proyectos utilizan </a:t>
            </a:r>
            <a:r>
              <a:rPr lang="es-AR" sz="1200" b="1" i="0" u="none" strike="noStrike" kern="1200" baseline="0" dirty="0">
                <a:solidFill>
                  <a:schemeClr val="tx1"/>
                </a:solidFill>
                <a:latin typeface="+mn-lt"/>
                <a:ea typeface="+mn-ea"/>
                <a:cs typeface="+mn-cs"/>
              </a:rPr>
              <a:t>procesos </a:t>
            </a:r>
            <a:r>
              <a:rPr lang="es-AR" sz="1200" b="0" i="0" u="none" strike="noStrike" kern="1200" baseline="0" dirty="0">
                <a:solidFill>
                  <a:schemeClr val="tx1"/>
                </a:solidFill>
                <a:latin typeface="+mn-lt"/>
                <a:ea typeface="+mn-ea"/>
                <a:cs typeface="+mn-cs"/>
              </a:rPr>
              <a:t>que definen </a:t>
            </a:r>
            <a:r>
              <a:rPr lang="es-AR" sz="1200" b="1" i="0" u="none" strike="noStrike" kern="1200" baseline="0" dirty="0">
                <a:solidFill>
                  <a:schemeClr val="tx1"/>
                </a:solidFill>
                <a:latin typeface="+mn-lt"/>
                <a:ea typeface="+mn-ea"/>
                <a:cs typeface="+mn-cs"/>
              </a:rPr>
              <a:t>que tareas deben realizar las personas </a:t>
            </a:r>
            <a:r>
              <a:rPr lang="es-AR" sz="1200" b="0" i="0" u="none" strike="noStrike" kern="1200" baseline="0" dirty="0">
                <a:solidFill>
                  <a:schemeClr val="tx1"/>
                </a:solidFill>
                <a:latin typeface="+mn-lt"/>
                <a:ea typeface="+mn-ea"/>
                <a:cs typeface="+mn-cs"/>
              </a:rPr>
              <a:t>que</a:t>
            </a:r>
          </a:p>
          <a:p>
            <a:r>
              <a:rPr lang="es-AR" sz="1200" b="0" i="0" u="none" strike="noStrike" kern="1200" baseline="0" dirty="0">
                <a:solidFill>
                  <a:schemeClr val="tx1"/>
                </a:solidFill>
                <a:latin typeface="+mn-lt"/>
                <a:ea typeface="+mn-ea"/>
                <a:cs typeface="+mn-cs"/>
              </a:rPr>
              <a:t>trabajan en el proyecto, para obtener los resultados deseados, utilizando como apoyo herramientas</a:t>
            </a:r>
          </a:p>
          <a:p>
            <a:r>
              <a:rPr lang="es-AR" sz="1200" b="0" i="0" u="none" strike="noStrike" kern="1200" baseline="0" dirty="0">
                <a:solidFill>
                  <a:schemeClr val="tx1"/>
                </a:solidFill>
                <a:latin typeface="+mn-lt"/>
                <a:ea typeface="+mn-ea"/>
                <a:cs typeface="+mn-cs"/>
              </a:rPr>
              <a:t>que facilitarán su trabajo. En este caso el resultado deseado en el </a:t>
            </a:r>
            <a:r>
              <a:rPr lang="es-AR" sz="1200" b="1" i="0" u="none" strike="noStrike" kern="1200" baseline="0" dirty="0">
                <a:solidFill>
                  <a:schemeClr val="tx1"/>
                </a:solidFill>
                <a:latin typeface="+mn-lt"/>
                <a:ea typeface="+mn-ea"/>
                <a:cs typeface="+mn-cs"/>
              </a:rPr>
              <a:t>Producto de Software.</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17</a:t>
            </a:fld>
            <a:endParaRPr lang="es-AR"/>
          </a:p>
        </p:txBody>
      </p:sp>
    </p:spTree>
    <p:extLst>
      <p:ext uri="{BB962C8B-B14F-4D97-AF65-F5344CB8AC3E}">
        <p14:creationId xmlns:p14="http://schemas.microsoft.com/office/powerpoint/2010/main" val="2104827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7CEA3DD1-9076-4444-B5CD-DD28422A1F99}" type="slidenum">
              <a:rPr lang="es-AR" smtClean="0"/>
              <a:t>‹Nr.›</a:t>
            </a:fld>
            <a:endParaRPr lang="es-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692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7CEA3DD1-9076-4444-B5CD-DD28422A1F99}" type="slidenum">
              <a:rPr lang="es-AR" smtClean="0"/>
              <a:t>‹Nr.›</a:t>
            </a:fld>
            <a:endParaRPr lang="es-AR"/>
          </a:p>
        </p:txBody>
      </p:sp>
    </p:spTree>
    <p:extLst>
      <p:ext uri="{BB962C8B-B14F-4D97-AF65-F5344CB8AC3E}">
        <p14:creationId xmlns:p14="http://schemas.microsoft.com/office/powerpoint/2010/main" val="4220066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7CEA3DD1-9076-4444-B5CD-DD28422A1F99}" type="slidenum">
              <a:rPr lang="es-AR" smtClean="0"/>
              <a:t>‹Nr.›</a:t>
            </a:fld>
            <a:endParaRPr lang="es-AR"/>
          </a:p>
        </p:txBody>
      </p:sp>
    </p:spTree>
    <p:extLst>
      <p:ext uri="{BB962C8B-B14F-4D97-AF65-F5344CB8AC3E}">
        <p14:creationId xmlns:p14="http://schemas.microsoft.com/office/powerpoint/2010/main" val="1673206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1_Imagen con título">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‹Nr.›</a:t>
            </a:fld>
            <a:endParaRPr/>
          </a:p>
        </p:txBody>
      </p:sp>
    </p:spTree>
    <p:extLst>
      <p:ext uri="{BB962C8B-B14F-4D97-AF65-F5344CB8AC3E}">
        <p14:creationId xmlns:p14="http://schemas.microsoft.com/office/powerpoint/2010/main" val="3672637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87964"/>
          </a:xfrm>
          <a:prstGeom prst="rect">
            <a:avLst/>
          </a:prstGeom>
        </p:spPr>
        <p:txBody>
          <a:bodyPr/>
          <a:lstStyle>
            <a:lvl1pPr>
              <a:defRPr/>
            </a:lvl1pPr>
          </a:lstStyle>
          <a:p>
            <a:endParaRPr/>
          </a:p>
        </p:txBody>
      </p:sp>
      <p:sp>
        <p:nvSpPr>
          <p:cNvPr id="4" name="Holder 4"/>
          <p:cNvSpPr>
            <a:spLocks noGrp="1"/>
          </p:cNvSpPr>
          <p:nvPr>
            <p:ph sz="half" idx="3"/>
          </p:nvPr>
        </p:nvSpPr>
        <p:spPr>
          <a:xfrm>
            <a:off x="6278880" y="1577340"/>
            <a:ext cx="5303520" cy="4587964"/>
          </a:xfrm>
          <a:prstGeom prst="rect">
            <a:avLst/>
          </a:prstGeom>
        </p:spPr>
        <p:txBody>
          <a:bodyPr/>
          <a:lstStyle>
            <a:lvl1pPr>
              <a:defRPr/>
            </a:lvl1pPr>
          </a:lstStyle>
          <a:p>
            <a:endParaRPr/>
          </a:p>
        </p:txBody>
      </p:sp>
      <p:sp>
        <p:nvSpPr>
          <p:cNvPr id="9"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818247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8"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3407431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2859590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880"/>
            <a:ext cx="12192000" cy="68580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3" name="13 Rectángulo"/>
            <p:cNvSpPr/>
            <p:nvPr/>
          </p:nvSpPr>
          <p:spPr>
            <a:xfrm>
              <a:off x="2699792" y="1187460"/>
              <a:ext cx="5292080" cy="369332"/>
            </a:xfrm>
            <a:prstGeom prst="rect">
              <a:avLst/>
            </a:prstGeom>
          </p:spPr>
          <p:txBody>
            <a:bodyPr wrap="square">
              <a:spAutoFit/>
            </a:bodyPr>
            <a:lstStyle/>
            <a:p>
              <a:r>
                <a:rPr lang="es-AR" altLang="en-US" sz="1800" dirty="0">
                  <a:latin typeface="+mj-lt"/>
                  <a:cs typeface="Arial" charset="0"/>
                </a:rPr>
                <a:t>Subsecretaría de Servicios Tecnológicos y Productivos</a:t>
              </a:r>
              <a:endParaRPr lang="es-AR" sz="1800" dirty="0">
                <a:latin typeface="+mj-lt"/>
              </a:endParaRPr>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spTree>
    <p:extLst>
      <p:ext uri="{BB962C8B-B14F-4D97-AF65-F5344CB8AC3E}">
        <p14:creationId xmlns:p14="http://schemas.microsoft.com/office/powerpoint/2010/main" val="669912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91665" y="1577340"/>
            <a:ext cx="11999999" cy="5020012"/>
          </a:xfrm>
          <a:prstGeom prst="rect">
            <a:avLst/>
          </a:prstGeom>
        </p:spPr>
        <p:txBody>
          <a:bodyPr>
            <a:normAutofit/>
          </a:bodyPr>
          <a:lstStyle>
            <a:lvl1pPr>
              <a:spcBef>
                <a:spcPts val="0"/>
              </a:spcBef>
              <a:spcAft>
                <a:spcPts val="600"/>
              </a:spcAft>
              <a:defRPr/>
            </a:lvl1pPr>
          </a:lstStyle>
          <a:p>
            <a:endParaRPr/>
          </a:p>
        </p:txBody>
      </p:sp>
      <p:sp>
        <p:nvSpPr>
          <p:cNvPr id="10"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2341066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7CEA3DD1-9076-4444-B5CD-DD28422A1F99}" type="slidenum">
              <a:rPr lang="es-AR" smtClean="0"/>
              <a:t>‹Nr.›</a:t>
            </a:fld>
            <a:endParaRPr lang="es-AR"/>
          </a:p>
        </p:txBody>
      </p:sp>
    </p:spTree>
    <p:extLst>
      <p:ext uri="{BB962C8B-B14F-4D97-AF65-F5344CB8AC3E}">
        <p14:creationId xmlns:p14="http://schemas.microsoft.com/office/powerpoint/2010/main" val="131218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7CEA3DD1-9076-4444-B5CD-DD28422A1F99}" type="slidenum">
              <a:rPr lang="es-AR" smtClean="0"/>
              <a:t>‹Nr.›</a:t>
            </a:fld>
            <a:endParaRPr lang="es-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21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7CEA3DD1-9076-4444-B5CD-DD28422A1F99}" type="slidenum">
              <a:rPr lang="es-AR" smtClean="0"/>
              <a:t>‹Nr.›</a:t>
            </a:fld>
            <a:endParaRPr lang="es-AR"/>
          </a:p>
        </p:txBody>
      </p:sp>
    </p:spTree>
    <p:extLst>
      <p:ext uri="{BB962C8B-B14F-4D97-AF65-F5344CB8AC3E}">
        <p14:creationId xmlns:p14="http://schemas.microsoft.com/office/powerpoint/2010/main" val="2224451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017436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7CEA3DD1-9076-4444-B5CD-DD28422A1F99}" type="slidenum">
              <a:rPr lang="es-AR" smtClean="0"/>
              <a:t>‹Nr.›</a:t>
            </a:fld>
            <a:endParaRPr lang="es-AR"/>
          </a:p>
        </p:txBody>
      </p:sp>
    </p:spTree>
    <p:extLst>
      <p:ext uri="{BB962C8B-B14F-4D97-AF65-F5344CB8AC3E}">
        <p14:creationId xmlns:p14="http://schemas.microsoft.com/office/powerpoint/2010/main" val="117589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s-A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AR"/>
          </a:p>
        </p:txBody>
      </p:sp>
      <p:sp>
        <p:nvSpPr>
          <p:cNvPr id="9" name="Slide Number Placeholder 8"/>
          <p:cNvSpPr>
            <a:spLocks noGrp="1"/>
          </p:cNvSpPr>
          <p:nvPr>
            <p:ph type="sldNum" sz="quarter" idx="12"/>
          </p:nvPr>
        </p:nvSpPr>
        <p:spPr/>
        <p:txBody>
          <a:bodyPr/>
          <a:lstStyle/>
          <a:p>
            <a:fld id="{7CEA3DD1-9076-4444-B5CD-DD28422A1F99}" type="slidenum">
              <a:rPr lang="es-AR" smtClean="0"/>
              <a:t>‹Nr.›</a:t>
            </a:fld>
            <a:endParaRPr lang="es-AR"/>
          </a:p>
        </p:txBody>
      </p:sp>
    </p:spTree>
    <p:extLst>
      <p:ext uri="{BB962C8B-B14F-4D97-AF65-F5344CB8AC3E}">
        <p14:creationId xmlns:p14="http://schemas.microsoft.com/office/powerpoint/2010/main" val="1212888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s-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CEA3DD1-9076-4444-B5CD-DD28422A1F99}" type="slidenum">
              <a:rPr lang="es-AR" smtClean="0"/>
              <a:t>‹Nr.›</a:t>
            </a:fld>
            <a:endParaRPr lang="es-AR"/>
          </a:p>
        </p:txBody>
      </p:sp>
    </p:spTree>
    <p:extLst>
      <p:ext uri="{BB962C8B-B14F-4D97-AF65-F5344CB8AC3E}">
        <p14:creationId xmlns:p14="http://schemas.microsoft.com/office/powerpoint/2010/main" val="1634409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7CEA3DD1-9076-4444-B5CD-DD28422A1F99}" type="slidenum">
              <a:rPr lang="es-AR" smtClean="0"/>
              <a:t>‹Nr.›</a:t>
            </a:fld>
            <a:endParaRPr lang="es-AR"/>
          </a:p>
        </p:txBody>
      </p:sp>
    </p:spTree>
    <p:extLst>
      <p:ext uri="{BB962C8B-B14F-4D97-AF65-F5344CB8AC3E}">
        <p14:creationId xmlns:p14="http://schemas.microsoft.com/office/powerpoint/2010/main" val="25137724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s-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CEA3DD1-9076-4444-B5CD-DD28422A1F99}" type="slidenum">
              <a:rPr lang="es-AR" smtClean="0"/>
              <a:t>‹Nr.›</a:t>
            </a:fld>
            <a:endParaRPr lang="es-A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42900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681" r:id="rId16"/>
    <p:sldLayoutId id="2147483676"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jpg"/><Relationship Id="rId3"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microsoft.com/office/2007/relationships/hdphoto" Target="../media/hdphoto2.wdp"/><Relationship Id="rId6" Type="http://schemas.openxmlformats.org/officeDocument/2006/relationships/image" Target="../media/image31.png"/><Relationship Id="rId7" Type="http://schemas.openxmlformats.org/officeDocument/2006/relationships/image" Target="../media/image32.jpg"/><Relationship Id="rId8" Type="http://schemas.openxmlformats.org/officeDocument/2006/relationships/image" Target="../media/image33.png"/><Relationship Id="rId9" Type="http://schemas.microsoft.com/office/2007/relationships/hdphoto" Target="../media/hdphoto3.wdp"/><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emf"/><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jp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jpe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jp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jp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5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1.emf"/></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 Id="rId11" Type="http://schemas.microsoft.com/office/2007/relationships/diagramDrawing" Target="../diagrams/drawing4.xml"/><Relationship Id="rId1" Type="http://schemas.openxmlformats.org/officeDocument/2006/relationships/slideLayout" Target="../slideLayouts/slideLayout15.xml"/><Relationship Id="rId2" Type="http://schemas.openxmlformats.org/officeDocument/2006/relationships/diagramData" Target="../diagrams/data3.xml"/></Relationships>
</file>

<file path=ppt/slides/_rels/slide34.xml.rels><?xml version="1.0" encoding="UTF-8" standalone="yes"?>
<Relationships xmlns="http://schemas.openxmlformats.org/package/2006/relationships"><Relationship Id="rId11" Type="http://schemas.microsoft.com/office/2007/relationships/diagramDrawing" Target="../diagrams/drawing6.xml"/><Relationship Id="rId12" Type="http://schemas.openxmlformats.org/officeDocument/2006/relationships/diagramData" Target="../diagrams/data7.xml"/><Relationship Id="rId13" Type="http://schemas.openxmlformats.org/officeDocument/2006/relationships/diagramLayout" Target="../diagrams/layout7.xml"/><Relationship Id="rId14" Type="http://schemas.openxmlformats.org/officeDocument/2006/relationships/diagramQuickStyle" Target="../diagrams/quickStyle7.xml"/><Relationship Id="rId15" Type="http://schemas.openxmlformats.org/officeDocument/2006/relationships/diagramColors" Target="../diagrams/colors7.xml"/><Relationship Id="rId16" Type="http://schemas.microsoft.com/office/2007/relationships/diagramDrawing" Target="../diagrams/drawing7.xml"/><Relationship Id="rId1" Type="http://schemas.openxmlformats.org/officeDocument/2006/relationships/slideLayout" Target="../slideLayouts/slideLayout15.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diagramData" Target="../diagrams/data6.xml"/><Relationship Id="rId8" Type="http://schemas.openxmlformats.org/officeDocument/2006/relationships/diagramLayout" Target="../diagrams/layout6.xml"/><Relationship Id="rId9" Type="http://schemas.openxmlformats.org/officeDocument/2006/relationships/diagramQuickStyle" Target="../diagrams/quickStyle6.xml"/><Relationship Id="rId10" Type="http://schemas.openxmlformats.org/officeDocument/2006/relationships/diagramColors" Target="../diagrams/colors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diagramData" Target="../diagrams/data9.xml"/><Relationship Id="rId8" Type="http://schemas.openxmlformats.org/officeDocument/2006/relationships/diagramLayout" Target="../diagrams/layout9.xml"/><Relationship Id="rId9" Type="http://schemas.openxmlformats.org/officeDocument/2006/relationships/diagramQuickStyle" Target="../diagrams/quickStyle9.xml"/><Relationship Id="rId10" Type="http://schemas.openxmlformats.org/officeDocument/2006/relationships/diagramColors" Target="../diagrams/colors9.xml"/><Relationship Id="rId11" Type="http://schemas.microsoft.com/office/2007/relationships/diagramDrawing" Target="../diagrams/drawing9.xml"/><Relationship Id="rId1" Type="http://schemas.openxmlformats.org/officeDocument/2006/relationships/slideLayout" Target="../slideLayouts/slideLayout15.xml"/><Relationship Id="rId2" Type="http://schemas.openxmlformats.org/officeDocument/2006/relationships/diagramData" Target="../diagrams/data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15.xml"/><Relationship Id="rId2" Type="http://schemas.openxmlformats.org/officeDocument/2006/relationships/diagramData" Target="../diagrams/data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diagramData" Target="../diagrams/data14.xml"/><Relationship Id="rId8" Type="http://schemas.openxmlformats.org/officeDocument/2006/relationships/diagramLayout" Target="../diagrams/layout14.xml"/><Relationship Id="rId9" Type="http://schemas.openxmlformats.org/officeDocument/2006/relationships/diagramQuickStyle" Target="../diagrams/quickStyle14.xml"/><Relationship Id="rId10" Type="http://schemas.openxmlformats.org/officeDocument/2006/relationships/diagramColors" Target="../diagrams/colors14.xml"/><Relationship Id="rId11" Type="http://schemas.microsoft.com/office/2007/relationships/diagramDrawing" Target="../diagrams/drawing14.xml"/><Relationship Id="rId1" Type="http://schemas.openxmlformats.org/officeDocument/2006/relationships/slideLayout" Target="../slideLayouts/slideLayout15.xml"/><Relationship Id="rId2" Type="http://schemas.openxmlformats.org/officeDocument/2006/relationships/diagramData" Target="../diagrams/data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7" Type="http://schemas.openxmlformats.org/officeDocument/2006/relationships/image" Target="../media/image52.emf"/><Relationship Id="rId1" Type="http://schemas.openxmlformats.org/officeDocument/2006/relationships/slideLayout" Target="../slideLayouts/slideLayout15.xml"/><Relationship Id="rId2" Type="http://schemas.openxmlformats.org/officeDocument/2006/relationships/diagramData" Target="../diagrams/data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g"/><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5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6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1" Type="http://schemas.openxmlformats.org/officeDocument/2006/relationships/diagramColors" Target="../diagrams/colors17.xml"/><Relationship Id="rId12" Type="http://schemas.microsoft.com/office/2007/relationships/diagramDrawing" Target="../diagrams/drawing17.xml"/><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8" Type="http://schemas.openxmlformats.org/officeDocument/2006/relationships/diagramData" Target="../diagrams/data17.xml"/><Relationship Id="rId9" Type="http://schemas.openxmlformats.org/officeDocument/2006/relationships/diagramLayout" Target="../diagrams/layout17.xml"/><Relationship Id="rId10" Type="http://schemas.openxmlformats.org/officeDocument/2006/relationships/diagramQuickStyle" Target="../diagrams/quickStyle1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image" Target="../media/image62.png"/><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g"/><Relationship Id="rId3"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5.xml"/><Relationship Id="rId4" Type="http://schemas.openxmlformats.org/officeDocument/2006/relationships/diagramLayout" Target="../diagrams/layout25.xml"/><Relationship Id="rId5" Type="http://schemas.openxmlformats.org/officeDocument/2006/relationships/diagramQuickStyle" Target="../diagrams/quickStyle25.xml"/><Relationship Id="rId6" Type="http://schemas.openxmlformats.org/officeDocument/2006/relationships/diagramColors" Target="../diagrams/colors25.xml"/><Relationship Id="rId7" Type="http://schemas.microsoft.com/office/2007/relationships/diagramDrawing" Target="../diagrams/drawing25.xml"/><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png"/><Relationship Id="rId3" Type="http://schemas.openxmlformats.org/officeDocument/2006/relationships/image" Target="../media/image63.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64.emf"/></Relationships>
</file>

<file path=ppt/slides/_rels/slide69.xml.rels><?xml version="1.0" encoding="UTF-8" standalone="yes"?>
<Relationships xmlns="http://schemas.openxmlformats.org/package/2006/relationships"><Relationship Id="rId11" Type="http://schemas.openxmlformats.org/officeDocument/2006/relationships/diagramColors" Target="../diagrams/colors27.xml"/><Relationship Id="rId12" Type="http://schemas.microsoft.com/office/2007/relationships/diagramDrawing" Target="../diagrams/drawing27.xml"/><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8" Type="http://schemas.openxmlformats.org/officeDocument/2006/relationships/diagramData" Target="../diagrams/data27.xml"/><Relationship Id="rId9" Type="http://schemas.openxmlformats.org/officeDocument/2006/relationships/diagramLayout" Target="../diagrams/layout27.xml"/><Relationship Id="rId10" Type="http://schemas.openxmlformats.org/officeDocument/2006/relationships/diagramQuickStyle" Target="../diagrams/quickStyle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8.xml"/><Relationship Id="rId4" Type="http://schemas.openxmlformats.org/officeDocument/2006/relationships/diagramLayout" Target="../diagrams/layout28.xml"/><Relationship Id="rId5" Type="http://schemas.openxmlformats.org/officeDocument/2006/relationships/diagramQuickStyle" Target="../diagrams/quickStyle28.xml"/><Relationship Id="rId6" Type="http://schemas.openxmlformats.org/officeDocument/2006/relationships/diagramColors" Target="../diagrams/colors28.xml"/><Relationship Id="rId7" Type="http://schemas.microsoft.com/office/2007/relationships/diagramDrawing" Target="../diagrams/drawing28.xml"/><Relationship Id="rId8" Type="http://schemas.openxmlformats.org/officeDocument/2006/relationships/image" Target="../media/image65.jpg"/><Relationship Id="rId9" Type="http://schemas.openxmlformats.org/officeDocument/2006/relationships/image" Target="../media/image66.jpg"/><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9.xml"/><Relationship Id="rId4" Type="http://schemas.openxmlformats.org/officeDocument/2006/relationships/diagramLayout" Target="../diagrams/layout29.xml"/><Relationship Id="rId5" Type="http://schemas.openxmlformats.org/officeDocument/2006/relationships/diagramQuickStyle" Target="../diagrams/quickStyle29.xml"/><Relationship Id="rId6" Type="http://schemas.openxmlformats.org/officeDocument/2006/relationships/diagramColors" Target="../diagrams/colors29.xml"/><Relationship Id="rId7" Type="http://schemas.microsoft.com/office/2007/relationships/diagramDrawing" Target="../diagrams/drawing29.xml"/><Relationship Id="rId8" Type="http://schemas.openxmlformats.org/officeDocument/2006/relationships/image" Target="../media/image67.emf"/><Relationship Id="rId9" Type="http://schemas.openxmlformats.org/officeDocument/2006/relationships/image" Target="../media/image68.png"/><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36.xml"/><Relationship Id="rId5" Type="http://schemas.openxmlformats.org/officeDocument/2006/relationships/image" Target="../media/image67.emf"/><Relationship Id="rId6" Type="http://schemas.openxmlformats.org/officeDocument/2006/relationships/image" Target="../media/image69.png"/><Relationship Id="rId1" Type="http://schemas.microsoft.com/office/2007/relationships/media" Target="../media/media1.mp4"/><Relationship Id="rId2" Type="http://schemas.openxmlformats.org/officeDocument/2006/relationships/video" Target="../media/media1.mp4"/></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8" Type="http://schemas.openxmlformats.org/officeDocument/2006/relationships/image" Target="../media/image70.png"/><Relationship Id="rId9" Type="http://schemas.openxmlformats.org/officeDocument/2006/relationships/image" Target="../media/image71.jpeg"/><Relationship Id="rId10" Type="http://schemas.openxmlformats.org/officeDocument/2006/relationships/image" Target="../media/image72.gif"/><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38.xml"/><Relationship Id="rId5" Type="http://schemas.openxmlformats.org/officeDocument/2006/relationships/diagramData" Target="../diagrams/data31.xml"/><Relationship Id="rId6" Type="http://schemas.openxmlformats.org/officeDocument/2006/relationships/diagramLayout" Target="../diagrams/layout31.xml"/><Relationship Id="rId7" Type="http://schemas.openxmlformats.org/officeDocument/2006/relationships/diagramQuickStyle" Target="../diagrams/quickStyle31.xml"/><Relationship Id="rId8" Type="http://schemas.openxmlformats.org/officeDocument/2006/relationships/diagramColors" Target="../diagrams/colors31.xml"/><Relationship Id="rId9" Type="http://schemas.microsoft.com/office/2007/relationships/diagramDrawing" Target="../diagrams/drawing31.xml"/><Relationship Id="rId10" Type="http://schemas.openxmlformats.org/officeDocument/2006/relationships/image" Target="../media/image72.gif"/><Relationship Id="rId11" Type="http://schemas.openxmlformats.org/officeDocument/2006/relationships/image" Target="../media/image73.png"/><Relationship Id="rId1" Type="http://schemas.microsoft.com/office/2007/relationships/media" Target="../media/media2.mp4"/><Relationship Id="rId2" Type="http://schemas.openxmlformats.org/officeDocument/2006/relationships/video" Target="../media/media2.mp4"/></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32.xml"/><Relationship Id="rId4" Type="http://schemas.openxmlformats.org/officeDocument/2006/relationships/diagramLayout" Target="../diagrams/layout32.xml"/><Relationship Id="rId5" Type="http://schemas.openxmlformats.org/officeDocument/2006/relationships/diagramQuickStyle" Target="../diagrams/quickStyle32.xml"/><Relationship Id="rId6" Type="http://schemas.openxmlformats.org/officeDocument/2006/relationships/diagramColors" Target="../diagrams/colors32.xml"/><Relationship Id="rId7" Type="http://schemas.microsoft.com/office/2007/relationships/diagramDrawing" Target="../diagrams/drawing32.xml"/><Relationship Id="rId8" Type="http://schemas.openxmlformats.org/officeDocument/2006/relationships/image" Target="../media/image74.png"/><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40.xml"/><Relationship Id="rId5" Type="http://schemas.openxmlformats.org/officeDocument/2006/relationships/diagramData" Target="../diagrams/data33.xml"/><Relationship Id="rId6" Type="http://schemas.openxmlformats.org/officeDocument/2006/relationships/diagramLayout" Target="../diagrams/layout33.xml"/><Relationship Id="rId7" Type="http://schemas.openxmlformats.org/officeDocument/2006/relationships/diagramQuickStyle" Target="../diagrams/quickStyle33.xml"/><Relationship Id="rId8" Type="http://schemas.openxmlformats.org/officeDocument/2006/relationships/diagramColors" Target="../diagrams/colors33.xml"/><Relationship Id="rId9" Type="http://schemas.microsoft.com/office/2007/relationships/diagramDrawing" Target="../diagrams/drawing33.xml"/><Relationship Id="rId10" Type="http://schemas.openxmlformats.org/officeDocument/2006/relationships/image" Target="../media/image75.png"/><Relationship Id="rId1" Type="http://schemas.microsoft.com/office/2007/relationships/media" Target="../media/media3.mp4"/><Relationship Id="rId2" Type="http://schemas.openxmlformats.org/officeDocument/2006/relationships/video" Target="../media/media3.mp4"/></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34.xml"/><Relationship Id="rId4" Type="http://schemas.openxmlformats.org/officeDocument/2006/relationships/diagramLayout" Target="../diagrams/layout34.xml"/><Relationship Id="rId5" Type="http://schemas.openxmlformats.org/officeDocument/2006/relationships/diagramQuickStyle" Target="../diagrams/quickStyle34.xml"/><Relationship Id="rId6" Type="http://schemas.openxmlformats.org/officeDocument/2006/relationships/diagramColors" Target="../diagrams/colors34.xml"/><Relationship Id="rId7" Type="http://schemas.microsoft.com/office/2007/relationships/diagramDrawing" Target="../diagrams/drawing34.xml"/><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35.xml"/><Relationship Id="rId4" Type="http://schemas.openxmlformats.org/officeDocument/2006/relationships/diagramLayout" Target="../diagrams/layout35.xml"/><Relationship Id="rId5" Type="http://schemas.openxmlformats.org/officeDocument/2006/relationships/diagramQuickStyle" Target="../diagrams/quickStyle35.xml"/><Relationship Id="rId6" Type="http://schemas.openxmlformats.org/officeDocument/2006/relationships/diagramColors" Target="../diagrams/colors35.xml"/><Relationship Id="rId7" Type="http://schemas.microsoft.com/office/2007/relationships/diagramDrawing" Target="../diagrams/drawing35.xml"/><Relationship Id="rId8" Type="http://schemas.openxmlformats.org/officeDocument/2006/relationships/image" Target="../media/image76.png"/><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36.xml"/><Relationship Id="rId4" Type="http://schemas.openxmlformats.org/officeDocument/2006/relationships/diagramLayout" Target="../diagrams/layout36.xml"/><Relationship Id="rId5" Type="http://schemas.openxmlformats.org/officeDocument/2006/relationships/diagramQuickStyle" Target="../diagrams/quickStyle36.xml"/><Relationship Id="rId6" Type="http://schemas.openxmlformats.org/officeDocument/2006/relationships/diagramColors" Target="../diagrams/colors36.xml"/><Relationship Id="rId7" Type="http://schemas.microsoft.com/office/2007/relationships/diagramDrawing" Target="../diagrams/drawing36.xml"/><Relationship Id="rId8" Type="http://schemas.openxmlformats.org/officeDocument/2006/relationships/image" Target="../media/image77.png"/><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37.xml"/><Relationship Id="rId4" Type="http://schemas.openxmlformats.org/officeDocument/2006/relationships/diagramLayout" Target="../diagrams/layout37.xml"/><Relationship Id="rId5" Type="http://schemas.openxmlformats.org/officeDocument/2006/relationships/diagramQuickStyle" Target="../diagrams/quickStyle37.xml"/><Relationship Id="rId6" Type="http://schemas.openxmlformats.org/officeDocument/2006/relationships/diagramColors" Target="../diagrams/colors37.xml"/><Relationship Id="rId7" Type="http://schemas.microsoft.com/office/2007/relationships/diagramDrawing" Target="../diagrams/drawing37.xml"/><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8.xml"/><Relationship Id="rId4" Type="http://schemas.openxmlformats.org/officeDocument/2006/relationships/diagramLayout" Target="../diagrams/layout38.xml"/><Relationship Id="rId5" Type="http://schemas.openxmlformats.org/officeDocument/2006/relationships/diagramQuickStyle" Target="../diagrams/quickStyle38.xml"/><Relationship Id="rId6" Type="http://schemas.openxmlformats.org/officeDocument/2006/relationships/diagramColors" Target="../diagrams/colors38.xml"/><Relationship Id="rId7" Type="http://schemas.microsoft.com/office/2007/relationships/diagramDrawing" Target="../diagrams/drawing38.xml"/><Relationship Id="rId8" Type="http://schemas.openxmlformats.org/officeDocument/2006/relationships/image" Target="../media/image78.emf"/><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9.png"/><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1.jpg"/><Relationship Id="rId3"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5.jpg"/><Relationship Id="rId1" Type="http://schemas.openxmlformats.org/officeDocument/2006/relationships/slideLayout" Target="../slideLayouts/slideLayout15.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descr="Imágenes integradas 1"/>
          <p:cNvSpPr txBox="1"/>
          <p:nvPr/>
        </p:nvSpPr>
        <p:spPr>
          <a:xfrm>
            <a:off x="133333" y="-76173"/>
            <a:ext cx="281100" cy="211200"/>
          </a:xfrm>
          <a:prstGeom prst="rect">
            <a:avLst/>
          </a:prstGeom>
          <a:noFill/>
          <a:ln>
            <a:noFill/>
          </a:ln>
        </p:spPr>
        <p:txBody>
          <a:bodyPr spcFirstLastPara="1" wrap="square" lIns="58925" tIns="29450" rIns="58925" bIns="29450" anchor="t" anchorCtr="0">
            <a:noAutofit/>
          </a:bodyPr>
          <a:lstStyle/>
          <a:p>
            <a:pPr marL="0" marR="0" lvl="0" indent="0" algn="l" rtl="0">
              <a:lnSpc>
                <a:spcPct val="100000"/>
              </a:lnSpc>
              <a:spcBef>
                <a:spcPts val="0"/>
              </a:spcBef>
              <a:spcAft>
                <a:spcPts val="0"/>
              </a:spcAft>
              <a:buNone/>
            </a:pPr>
            <a:endParaRPr sz="1200" b="0" i="0" u="none">
              <a:solidFill>
                <a:srgbClr val="000000"/>
              </a:solidFill>
              <a:latin typeface="Calibri"/>
              <a:ea typeface="Calibri"/>
              <a:cs typeface="Calibri"/>
              <a:sym typeface="Calibri"/>
            </a:endParaRPr>
          </a:p>
        </p:txBody>
      </p:sp>
      <p:pic>
        <p:nvPicPr>
          <p:cNvPr id="101" name="Google Shape;101;p15"/>
          <p:cNvPicPr preferRelativeResize="0"/>
          <p:nvPr/>
        </p:nvPicPr>
        <p:blipFill rotWithShape="1">
          <a:blip r:embed="rId3">
            <a:alphaModFix/>
          </a:blip>
          <a:srcRect l="8634" b="25261"/>
          <a:stretch/>
        </p:blipFill>
        <p:spPr>
          <a:xfrm>
            <a:off x="0" y="0"/>
            <a:ext cx="12192000" cy="5201516"/>
          </a:xfrm>
          <a:prstGeom prst="rect">
            <a:avLst/>
          </a:prstGeom>
          <a:noFill/>
          <a:ln>
            <a:noFill/>
          </a:ln>
        </p:spPr>
      </p:pic>
      <p:pic>
        <p:nvPicPr>
          <p:cNvPr id="102" name="Google Shape;102;p15"/>
          <p:cNvPicPr preferRelativeResize="0"/>
          <p:nvPr/>
        </p:nvPicPr>
        <p:blipFill>
          <a:blip r:embed="rId4">
            <a:alphaModFix/>
          </a:blip>
          <a:stretch>
            <a:fillRect/>
          </a:stretch>
        </p:blipFill>
        <p:spPr>
          <a:xfrm>
            <a:off x="414425" y="5435625"/>
            <a:ext cx="4402300" cy="1108676"/>
          </a:xfrm>
          <a:prstGeom prst="rect">
            <a:avLst/>
          </a:prstGeom>
          <a:noFill/>
          <a:ln>
            <a:noFill/>
          </a:ln>
        </p:spPr>
      </p:pic>
      <p:sp>
        <p:nvSpPr>
          <p:cNvPr id="2" name="Marcador de número de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a:t>
            </a:fld>
            <a:endParaRPr lang="tr-TR"/>
          </a:p>
        </p:txBody>
      </p:sp>
    </p:spTree>
    <p:extLst>
      <p:ext uri="{BB962C8B-B14F-4D97-AF65-F5344CB8AC3E}">
        <p14:creationId xmlns:p14="http://schemas.microsoft.com/office/powerpoint/2010/main" val="208495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60398" y="453818"/>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4000" b="1" kern="0" dirty="0"/>
              <a:t>Elementos Informáticos</a:t>
            </a:r>
          </a:p>
        </p:txBody>
      </p:sp>
      <p:sp>
        <p:nvSpPr>
          <p:cNvPr id="4" name="CuadroTexto 3"/>
          <p:cNvSpPr txBox="1"/>
          <p:nvPr/>
        </p:nvSpPr>
        <p:spPr>
          <a:xfrm>
            <a:off x="551384" y="1650892"/>
            <a:ext cx="1430263" cy="584775"/>
          </a:xfrm>
          <a:prstGeom prst="rect">
            <a:avLst/>
          </a:prstGeom>
          <a:noFill/>
        </p:spPr>
        <p:txBody>
          <a:bodyPr wrap="square" rtlCol="0">
            <a:spAutoFit/>
          </a:bodyPr>
          <a:lstStyle/>
          <a:p>
            <a:r>
              <a:rPr lang="es-ES" sz="3200" b="1" dirty="0"/>
              <a:t>REDES</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752" y="1772816"/>
            <a:ext cx="6120680" cy="5085184"/>
          </a:xfrm>
          <a:prstGeom prst="rect">
            <a:avLst/>
          </a:prstGeom>
        </p:spPr>
      </p:pic>
      <p:sp>
        <p:nvSpPr>
          <p:cNvPr id="2" name="CuadroTexto 1"/>
          <p:cNvSpPr txBox="1"/>
          <p:nvPr/>
        </p:nvSpPr>
        <p:spPr>
          <a:xfrm>
            <a:off x="630355" y="2341531"/>
            <a:ext cx="4608511" cy="406265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s-ES" sz="2400" dirty="0"/>
              <a:t>Internet en toda aplicación.</a:t>
            </a:r>
          </a:p>
          <a:p>
            <a:pPr marL="342900" indent="-342900">
              <a:lnSpc>
                <a:spcPct val="200000"/>
              </a:lnSpc>
              <a:buFont typeface="Wingdings" panose="05000000000000000000" pitchFamily="2" charset="2"/>
              <a:buChar char="ü"/>
            </a:pPr>
            <a:r>
              <a:rPr lang="es-ES" sz="2400" dirty="0"/>
              <a:t>Internet -&gt; Disminuye la brecha entre culturas.</a:t>
            </a:r>
          </a:p>
          <a:p>
            <a:pPr marL="342900" indent="-342900">
              <a:lnSpc>
                <a:spcPct val="200000"/>
              </a:lnSpc>
              <a:buFont typeface="Wingdings" panose="05000000000000000000" pitchFamily="2" charset="2"/>
              <a:buChar char="ü"/>
            </a:pPr>
            <a:r>
              <a:rPr lang="es-ES" sz="2400" dirty="0"/>
              <a:t>Internet -&gt; Seguridad.</a:t>
            </a:r>
          </a:p>
          <a:p>
            <a:pPr marL="342900" indent="-342900">
              <a:lnSpc>
                <a:spcPct val="200000"/>
              </a:lnSpc>
              <a:buFont typeface="Wingdings" panose="05000000000000000000" pitchFamily="2" charset="2"/>
              <a:buChar char="ü"/>
            </a:pPr>
            <a:r>
              <a:rPr lang="es-ES" sz="2400" dirty="0" err="1"/>
              <a:t>IoT</a:t>
            </a:r>
            <a:endParaRPr lang="es-ES" sz="2400" dirty="0"/>
          </a:p>
          <a:p>
            <a:endParaRPr lang="es-ES" dirty="0"/>
          </a:p>
        </p:txBody>
      </p:sp>
    </p:spTree>
    <p:extLst>
      <p:ext uri="{BB962C8B-B14F-4D97-AF65-F5344CB8AC3E}">
        <p14:creationId xmlns:p14="http://schemas.microsoft.com/office/powerpoint/2010/main" val="9622338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5343" y="548680"/>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4000" b="1" kern="0" dirty="0"/>
              <a:t>Elementos Informáticos</a:t>
            </a:r>
          </a:p>
        </p:txBody>
      </p:sp>
      <p:sp>
        <p:nvSpPr>
          <p:cNvPr id="4" name="CuadroTexto 3"/>
          <p:cNvSpPr txBox="1"/>
          <p:nvPr/>
        </p:nvSpPr>
        <p:spPr>
          <a:xfrm>
            <a:off x="551384" y="1650892"/>
            <a:ext cx="8686353" cy="584775"/>
          </a:xfrm>
          <a:prstGeom prst="rect">
            <a:avLst/>
          </a:prstGeom>
          <a:noFill/>
        </p:spPr>
        <p:txBody>
          <a:bodyPr wrap="square" rtlCol="0">
            <a:spAutoFit/>
          </a:bodyPr>
          <a:lstStyle/>
          <a:p>
            <a:r>
              <a:rPr lang="es-ES" sz="3200" b="1" dirty="0"/>
              <a:t>PROGRAMAS &lt;- LENGUAJES DE PROGRAMACIÓN</a:t>
            </a: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b="7392"/>
          <a:stretch/>
        </p:blipFill>
        <p:spPr>
          <a:xfrm>
            <a:off x="1775520" y="2780928"/>
            <a:ext cx="3517900" cy="3528392"/>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699" y="2718212"/>
            <a:ext cx="3600400" cy="3600400"/>
          </a:xfrm>
          <a:prstGeom prst="rect">
            <a:avLst/>
          </a:prstGeom>
        </p:spPr>
      </p:pic>
      <p:sp>
        <p:nvSpPr>
          <p:cNvPr id="6" name="CuadroTexto 5"/>
          <p:cNvSpPr txBox="1"/>
          <p:nvPr/>
        </p:nvSpPr>
        <p:spPr>
          <a:xfrm>
            <a:off x="3503712" y="2348880"/>
            <a:ext cx="792088" cy="369332"/>
          </a:xfrm>
          <a:prstGeom prst="rect">
            <a:avLst/>
          </a:prstGeom>
          <a:noFill/>
        </p:spPr>
        <p:txBody>
          <a:bodyPr wrap="square" rtlCol="0">
            <a:spAutoFit/>
          </a:bodyPr>
          <a:lstStyle/>
          <a:p>
            <a:r>
              <a:rPr lang="es-ES" dirty="0"/>
              <a:t>ANTES</a:t>
            </a:r>
          </a:p>
        </p:txBody>
      </p:sp>
      <p:sp>
        <p:nvSpPr>
          <p:cNvPr id="7" name="CuadroTexto 6"/>
          <p:cNvSpPr txBox="1"/>
          <p:nvPr/>
        </p:nvSpPr>
        <p:spPr>
          <a:xfrm>
            <a:off x="7824192" y="2348880"/>
            <a:ext cx="864096" cy="369332"/>
          </a:xfrm>
          <a:prstGeom prst="rect">
            <a:avLst/>
          </a:prstGeom>
          <a:noFill/>
        </p:spPr>
        <p:txBody>
          <a:bodyPr wrap="square" rtlCol="0">
            <a:spAutoFit/>
          </a:bodyPr>
          <a:lstStyle/>
          <a:p>
            <a:r>
              <a:rPr lang="es-ES" dirty="0"/>
              <a:t>AHORA</a:t>
            </a:r>
          </a:p>
        </p:txBody>
      </p:sp>
    </p:spTree>
    <p:extLst>
      <p:ext uri="{BB962C8B-B14F-4D97-AF65-F5344CB8AC3E}">
        <p14:creationId xmlns:p14="http://schemas.microsoft.com/office/powerpoint/2010/main" val="16554861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duotone>
              <a:schemeClr val="accent5">
                <a:shade val="45000"/>
                <a:satMod val="135000"/>
              </a:schemeClr>
              <a:prstClr val="white"/>
            </a:duotone>
          </a:blip>
          <a:stretch>
            <a:fillRect/>
          </a:stretch>
        </p:blipFill>
        <p:spPr>
          <a:xfrm>
            <a:off x="8083723" y="1038035"/>
            <a:ext cx="3694701" cy="2642204"/>
          </a:xfrm>
          <a:prstGeom prst="rect">
            <a:avLst/>
          </a:prstGeom>
        </p:spPr>
      </p:pic>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41487" y="1650892"/>
            <a:ext cx="2962225" cy="584775"/>
          </a:xfrm>
          <a:prstGeom prst="rect">
            <a:avLst/>
          </a:prstGeom>
          <a:noFill/>
        </p:spPr>
        <p:txBody>
          <a:bodyPr wrap="square" rtlCol="0">
            <a:spAutoFit/>
          </a:bodyPr>
          <a:lstStyle/>
          <a:p>
            <a:r>
              <a:rPr lang="es-ES" sz="3200" b="1" dirty="0"/>
              <a:t>SISTEMAS</a:t>
            </a:r>
          </a:p>
        </p:txBody>
      </p:sp>
      <p:pic>
        <p:nvPicPr>
          <p:cNvPr id="6" name="Imagen 5"/>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rcRect l="8876" t="1" r="6571" b="4439"/>
          <a:stretch/>
        </p:blipFill>
        <p:spPr>
          <a:xfrm>
            <a:off x="2938419" y="2027828"/>
            <a:ext cx="5184569" cy="4157503"/>
          </a:xfrm>
          <a:prstGeom prst="rect">
            <a:avLst/>
          </a:prstGeom>
        </p:spPr>
      </p:pic>
      <p:pic>
        <p:nvPicPr>
          <p:cNvPr id="9" name="Imagen 8"/>
          <p:cNvPicPr>
            <a:picLocks noChangeAspect="1"/>
          </p:cNvPicPr>
          <p:nvPr/>
        </p:nvPicPr>
        <p:blipFill>
          <a:blip r:embed="rId6"/>
          <a:stretch>
            <a:fillRect/>
          </a:stretch>
        </p:blipFill>
        <p:spPr>
          <a:xfrm>
            <a:off x="9605280" y="4941168"/>
            <a:ext cx="2229747" cy="974752"/>
          </a:xfrm>
          <a:prstGeom prst="rect">
            <a:avLst/>
          </a:prstGeom>
        </p:spPr>
      </p:pic>
      <p:pic>
        <p:nvPicPr>
          <p:cNvPr id="10" name="Imagen 9"/>
          <p:cNvPicPr>
            <a:picLocks noChangeAspect="1"/>
          </p:cNvPicPr>
          <p:nvPr/>
        </p:nvPicPr>
        <p:blipFill rotWithShape="1">
          <a:blip r:embed="rId7">
            <a:extLst>
              <a:ext uri="{28A0092B-C50C-407E-A947-70E740481C1C}">
                <a14:useLocalDpi xmlns:a14="http://schemas.microsoft.com/office/drawing/2010/main" val="0"/>
              </a:ext>
            </a:extLst>
          </a:blip>
          <a:srcRect l="49837" t="18074" r="16708" b="15440"/>
          <a:stretch/>
        </p:blipFill>
        <p:spPr>
          <a:xfrm>
            <a:off x="8328248" y="3703079"/>
            <a:ext cx="1440160" cy="1901011"/>
          </a:xfrm>
          <a:prstGeom prst="rect">
            <a:avLst/>
          </a:prstGeom>
        </p:spPr>
      </p:pic>
      <p:pic>
        <p:nvPicPr>
          <p:cNvPr id="11" name="Imagen 10"/>
          <p:cNvPicPr>
            <a:picLocks noChangeAspect="1"/>
          </p:cNvPicPr>
          <p:nvPr/>
        </p:nvPicPr>
        <p:blipFill rotWithShape="1">
          <a:blip r:embed="rId8">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l="26301" t="15493" r="30247" b="10543"/>
          <a:stretch/>
        </p:blipFill>
        <p:spPr>
          <a:xfrm>
            <a:off x="10657777" y="3068960"/>
            <a:ext cx="1325907" cy="1694469"/>
          </a:xfrm>
          <a:prstGeom prst="rect">
            <a:avLst/>
          </a:prstGeom>
        </p:spPr>
      </p:pic>
      <p:sp>
        <p:nvSpPr>
          <p:cNvPr id="2" name="Rectángulo 1"/>
          <p:cNvSpPr/>
          <p:nvPr/>
        </p:nvSpPr>
        <p:spPr>
          <a:xfrm>
            <a:off x="644191" y="6021288"/>
            <a:ext cx="1626664" cy="461665"/>
          </a:xfrm>
          <a:prstGeom prst="rect">
            <a:avLst/>
          </a:prstGeom>
        </p:spPr>
        <p:txBody>
          <a:bodyPr wrap="none">
            <a:spAutoFit/>
          </a:bodyPr>
          <a:lstStyle/>
          <a:p>
            <a:r>
              <a:rPr lang="es-AR" sz="2400" b="1" i="1" dirty="0"/>
              <a:t>Bertalanffy</a:t>
            </a:r>
          </a:p>
        </p:txBody>
      </p:sp>
      <p:sp>
        <p:nvSpPr>
          <p:cNvPr id="12" name="Rectángulo 11"/>
          <p:cNvSpPr/>
          <p:nvPr/>
        </p:nvSpPr>
        <p:spPr>
          <a:xfrm>
            <a:off x="405895" y="5319806"/>
            <a:ext cx="2264777" cy="830997"/>
          </a:xfrm>
          <a:prstGeom prst="rect">
            <a:avLst/>
          </a:prstGeom>
        </p:spPr>
        <p:txBody>
          <a:bodyPr wrap="square">
            <a:spAutoFit/>
          </a:bodyPr>
          <a:lstStyle/>
          <a:p>
            <a:pPr algn="ctr"/>
            <a:r>
              <a:rPr lang="es-AR" sz="2400" b="1" i="1" dirty="0"/>
              <a:t>Teoría General de los Sistemas</a:t>
            </a:r>
          </a:p>
        </p:txBody>
      </p:sp>
      <p:cxnSp>
        <p:nvCxnSpPr>
          <p:cNvPr id="8" name="Conector recto de flecha 7"/>
          <p:cNvCxnSpPr/>
          <p:nvPr/>
        </p:nvCxnSpPr>
        <p:spPr>
          <a:xfrm>
            <a:off x="1485534" y="2355384"/>
            <a:ext cx="1" cy="296066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67414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pic>
        <p:nvPicPr>
          <p:cNvPr id="12" name="Imagen 11"/>
          <p:cNvPicPr>
            <a:picLocks noChangeAspect="1"/>
          </p:cNvPicPr>
          <p:nvPr/>
        </p:nvPicPr>
        <p:blipFill>
          <a:blip r:embed="rId3"/>
          <a:stretch>
            <a:fillRect/>
          </a:stretch>
        </p:blipFill>
        <p:spPr>
          <a:xfrm>
            <a:off x="5951984" y="1852728"/>
            <a:ext cx="5400600" cy="4370396"/>
          </a:xfrm>
          <a:prstGeom prst="rect">
            <a:avLst/>
          </a:prstGeom>
        </p:spPr>
      </p:pic>
      <p:sp>
        <p:nvSpPr>
          <p:cNvPr id="5" name="CuadroTexto 4"/>
          <p:cNvSpPr txBox="1"/>
          <p:nvPr/>
        </p:nvSpPr>
        <p:spPr>
          <a:xfrm>
            <a:off x="541487" y="1650892"/>
            <a:ext cx="2962225" cy="584775"/>
          </a:xfrm>
          <a:prstGeom prst="rect">
            <a:avLst/>
          </a:prstGeom>
          <a:noFill/>
        </p:spPr>
        <p:txBody>
          <a:bodyPr wrap="square" rtlCol="0">
            <a:spAutoFit/>
          </a:bodyPr>
          <a:lstStyle/>
          <a:p>
            <a:r>
              <a:rPr lang="es-ES" sz="3200" b="1" dirty="0"/>
              <a:t>SISTEMAS</a:t>
            </a:r>
          </a:p>
        </p:txBody>
      </p:sp>
      <p:sp>
        <p:nvSpPr>
          <p:cNvPr id="2" name="CuadroTexto 1"/>
          <p:cNvSpPr txBox="1"/>
          <p:nvPr/>
        </p:nvSpPr>
        <p:spPr>
          <a:xfrm>
            <a:off x="541487" y="2329766"/>
            <a:ext cx="3470074" cy="3416320"/>
          </a:xfrm>
          <a:prstGeom prst="rect">
            <a:avLst/>
          </a:prstGeom>
          <a:noFill/>
        </p:spPr>
        <p:txBody>
          <a:bodyPr wrap="square" rtlCol="0">
            <a:spAutoFit/>
          </a:bodyPr>
          <a:lstStyle/>
          <a:p>
            <a:r>
              <a:rPr lang="es-AR" sz="2400" dirty="0"/>
              <a:t>Otras características:</a:t>
            </a:r>
            <a:br>
              <a:rPr lang="es-AR" sz="2400" dirty="0"/>
            </a:br>
            <a:endParaRPr lang="es-AR" sz="2400" dirty="0"/>
          </a:p>
          <a:p>
            <a:pPr marL="285750" indent="-285750">
              <a:buFont typeface="Wingdings" panose="05000000000000000000" pitchFamily="2" charset="2"/>
              <a:buChar char="ü"/>
            </a:pPr>
            <a:r>
              <a:rPr lang="es-AR" sz="2400" b="1" dirty="0"/>
              <a:t>Límite</a:t>
            </a:r>
            <a:r>
              <a:rPr lang="es-AR" sz="2400" dirty="0"/>
              <a:t>: Concreto o Simbólico.</a:t>
            </a:r>
          </a:p>
          <a:p>
            <a:pPr marL="285750" indent="-285750">
              <a:buFont typeface="Wingdings" panose="05000000000000000000" pitchFamily="2" charset="2"/>
              <a:buChar char="ü"/>
            </a:pPr>
            <a:r>
              <a:rPr lang="es-AR" sz="2400" b="1" dirty="0"/>
              <a:t>Depósitos</a:t>
            </a:r>
            <a:r>
              <a:rPr lang="es-AR" sz="2400" dirty="0"/>
              <a:t>: Permanentes o Transitorios.</a:t>
            </a:r>
          </a:p>
          <a:p>
            <a:pPr marL="285750" indent="-285750">
              <a:buFont typeface="Wingdings" panose="05000000000000000000" pitchFamily="2" charset="2"/>
              <a:buChar char="ü"/>
            </a:pPr>
            <a:r>
              <a:rPr lang="es-AR" sz="2400" b="1" dirty="0"/>
              <a:t>Canales.</a:t>
            </a:r>
          </a:p>
          <a:p>
            <a:pPr marL="285750" indent="-285750">
              <a:buFont typeface="Wingdings" panose="05000000000000000000" pitchFamily="2" charset="2"/>
              <a:buChar char="ü"/>
            </a:pPr>
            <a:r>
              <a:rPr lang="es-AR" sz="2400" b="1" dirty="0"/>
              <a:t>Subsistemas.</a:t>
            </a:r>
          </a:p>
        </p:txBody>
      </p:sp>
    </p:spTree>
    <p:extLst>
      <p:ext uri="{BB962C8B-B14F-4D97-AF65-F5344CB8AC3E}">
        <p14:creationId xmlns:p14="http://schemas.microsoft.com/office/powerpoint/2010/main" val="4471534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479376" y="1650892"/>
            <a:ext cx="7066681" cy="584775"/>
          </a:xfrm>
          <a:prstGeom prst="rect">
            <a:avLst/>
          </a:prstGeom>
          <a:noFill/>
        </p:spPr>
        <p:txBody>
          <a:bodyPr wrap="square" rtlCol="0">
            <a:spAutoFit/>
          </a:bodyPr>
          <a:lstStyle/>
          <a:p>
            <a:r>
              <a:rPr lang="es-ES" sz="3200" b="1" dirty="0"/>
              <a:t>INTERCAMBIO ENTRE SISTEMAS</a:t>
            </a:r>
          </a:p>
        </p:txBody>
      </p:sp>
      <p:sp>
        <p:nvSpPr>
          <p:cNvPr id="6" name="CuadroTexto 5"/>
          <p:cNvSpPr txBox="1"/>
          <p:nvPr/>
        </p:nvSpPr>
        <p:spPr>
          <a:xfrm>
            <a:off x="551384" y="4293096"/>
            <a:ext cx="4969514" cy="584775"/>
          </a:xfrm>
          <a:prstGeom prst="rect">
            <a:avLst/>
          </a:prstGeom>
          <a:noFill/>
        </p:spPr>
        <p:txBody>
          <a:bodyPr wrap="square" rtlCol="0">
            <a:spAutoFit/>
          </a:bodyPr>
          <a:lstStyle/>
          <a:p>
            <a:r>
              <a:rPr lang="es-ES" sz="3200" b="1" dirty="0"/>
              <a:t>SISTEMAS TECNOLÓGICOS</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928" y="4351143"/>
            <a:ext cx="3481189" cy="2071593"/>
          </a:xfrm>
          <a:prstGeom prst="rect">
            <a:avLst/>
          </a:prstGeom>
        </p:spPr>
      </p:pic>
      <p:pic>
        <p:nvPicPr>
          <p:cNvPr id="7" name="Imagen 6"/>
          <p:cNvPicPr>
            <a:picLocks noChangeAspect="1"/>
          </p:cNvPicPr>
          <p:nvPr/>
        </p:nvPicPr>
        <p:blipFill>
          <a:blip r:embed="rId4"/>
          <a:stretch>
            <a:fillRect/>
          </a:stretch>
        </p:blipFill>
        <p:spPr>
          <a:xfrm>
            <a:off x="5303912" y="2286091"/>
            <a:ext cx="6534437" cy="1607465"/>
          </a:xfrm>
          <a:prstGeom prst="rect">
            <a:avLst/>
          </a:prstGeom>
        </p:spPr>
      </p:pic>
      <p:sp>
        <p:nvSpPr>
          <p:cNvPr id="2" name="CuadroTexto 1"/>
          <p:cNvSpPr txBox="1"/>
          <p:nvPr/>
        </p:nvSpPr>
        <p:spPr>
          <a:xfrm>
            <a:off x="551384" y="5063773"/>
            <a:ext cx="4320480" cy="1200329"/>
          </a:xfrm>
          <a:prstGeom prst="rect">
            <a:avLst/>
          </a:prstGeom>
          <a:noFill/>
        </p:spPr>
        <p:txBody>
          <a:bodyPr wrap="square" rtlCol="0">
            <a:spAutoFit/>
          </a:bodyPr>
          <a:lstStyle/>
          <a:p>
            <a:r>
              <a:rPr lang="es-AR" sz="2400" i="1" dirty="0">
                <a:solidFill>
                  <a:srgbClr val="7030A0"/>
                </a:solidFill>
              </a:rPr>
              <a:t>“Son diseñados por los seres </a:t>
            </a:r>
            <a:r>
              <a:rPr lang="es-AR" sz="2400" b="1" i="1" dirty="0">
                <a:solidFill>
                  <a:srgbClr val="7030A0"/>
                </a:solidFill>
              </a:rPr>
              <a:t>humanos</a:t>
            </a:r>
            <a:r>
              <a:rPr lang="es-AR" sz="2400" i="1" dirty="0">
                <a:solidFill>
                  <a:srgbClr val="7030A0"/>
                </a:solidFill>
              </a:rPr>
              <a:t> para que cumplan con una </a:t>
            </a:r>
            <a:r>
              <a:rPr lang="es-AR" sz="2400" b="1" i="1" dirty="0">
                <a:solidFill>
                  <a:srgbClr val="7030A0"/>
                </a:solidFill>
              </a:rPr>
              <a:t>finalidad </a:t>
            </a:r>
            <a:r>
              <a:rPr lang="es-AR" sz="2400" i="1" dirty="0">
                <a:solidFill>
                  <a:srgbClr val="7030A0"/>
                </a:solidFill>
              </a:rPr>
              <a:t>específica.”</a:t>
            </a:r>
          </a:p>
        </p:txBody>
      </p:sp>
      <p:sp>
        <p:nvSpPr>
          <p:cNvPr id="8" name="CuadroTexto 7"/>
          <p:cNvSpPr txBox="1"/>
          <p:nvPr/>
        </p:nvSpPr>
        <p:spPr>
          <a:xfrm>
            <a:off x="9737476" y="4351143"/>
            <a:ext cx="2159278" cy="2308324"/>
          </a:xfrm>
          <a:prstGeom prst="rect">
            <a:avLst/>
          </a:prstGeom>
          <a:noFill/>
        </p:spPr>
        <p:txBody>
          <a:bodyPr wrap="square" rtlCol="0">
            <a:spAutoFit/>
          </a:bodyPr>
          <a:lstStyle/>
          <a:p>
            <a:r>
              <a:rPr lang="es-AR" sz="2400" i="1" dirty="0">
                <a:solidFill>
                  <a:srgbClr val="7030A0"/>
                </a:solidFill>
              </a:rPr>
              <a:t>“Sistemas de: Procesamiento de Materia, de Procesamiento de Energía, de Información.”</a:t>
            </a:r>
          </a:p>
        </p:txBody>
      </p:sp>
    </p:spTree>
    <p:extLst>
      <p:ext uri="{BB962C8B-B14F-4D97-AF65-F5344CB8AC3E}">
        <p14:creationId xmlns:p14="http://schemas.microsoft.com/office/powerpoint/2010/main" val="27227262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5698528" cy="584775"/>
          </a:xfrm>
          <a:prstGeom prst="rect">
            <a:avLst/>
          </a:prstGeom>
          <a:noFill/>
        </p:spPr>
        <p:txBody>
          <a:bodyPr wrap="square" rtlCol="0">
            <a:spAutoFit/>
          </a:bodyPr>
          <a:lstStyle/>
          <a:p>
            <a:r>
              <a:rPr lang="es-ES" sz="3200" b="1" dirty="0"/>
              <a:t>CONSTRUCCIÓN DEL SOFTWARE</a:t>
            </a:r>
          </a:p>
        </p:txBody>
      </p:sp>
      <p:pic>
        <p:nvPicPr>
          <p:cNvPr id="5" name="Imagen 4"/>
          <p:cNvPicPr>
            <a:picLocks noChangeAspect="1"/>
          </p:cNvPicPr>
          <p:nvPr/>
        </p:nvPicPr>
        <p:blipFill>
          <a:blip r:embed="rId3"/>
          <a:stretch>
            <a:fillRect/>
          </a:stretch>
        </p:blipFill>
        <p:spPr>
          <a:xfrm>
            <a:off x="2963652" y="2330138"/>
            <a:ext cx="9047134" cy="3330227"/>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0126" r="19199"/>
          <a:stretch/>
        </p:blipFill>
        <p:spPr>
          <a:xfrm>
            <a:off x="623392" y="2852936"/>
            <a:ext cx="2160240" cy="2009775"/>
          </a:xfrm>
          <a:prstGeom prst="rect">
            <a:avLst/>
          </a:prstGeom>
        </p:spPr>
      </p:pic>
      <p:grpSp>
        <p:nvGrpSpPr>
          <p:cNvPr id="10" name="Grupo 9"/>
          <p:cNvGrpSpPr/>
          <p:nvPr/>
        </p:nvGrpSpPr>
        <p:grpSpPr>
          <a:xfrm>
            <a:off x="628733" y="2852936"/>
            <a:ext cx="2016224" cy="2016224"/>
            <a:chOff x="623392" y="2859874"/>
            <a:chExt cx="2016224" cy="2016224"/>
          </a:xfrm>
        </p:grpSpPr>
        <p:cxnSp>
          <p:nvCxnSpPr>
            <p:cNvPr id="6" name="Conector recto 5"/>
            <p:cNvCxnSpPr/>
            <p:nvPr/>
          </p:nvCxnSpPr>
          <p:spPr>
            <a:xfrm>
              <a:off x="623392" y="2859874"/>
              <a:ext cx="2016224" cy="193727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p:cNvCxnSpPr/>
            <p:nvPr/>
          </p:nvCxnSpPr>
          <p:spPr>
            <a:xfrm rot="16200000">
              <a:off x="695400" y="2967886"/>
              <a:ext cx="2016224" cy="18002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CuadroTexto 1"/>
          <p:cNvSpPr txBox="1"/>
          <p:nvPr/>
        </p:nvSpPr>
        <p:spPr>
          <a:xfrm>
            <a:off x="4655840" y="5779566"/>
            <a:ext cx="6696744" cy="461665"/>
          </a:xfrm>
          <a:prstGeom prst="rect">
            <a:avLst/>
          </a:prstGeom>
          <a:noFill/>
        </p:spPr>
        <p:txBody>
          <a:bodyPr wrap="square" rtlCol="0">
            <a:spAutoFit/>
          </a:bodyPr>
          <a:lstStyle/>
          <a:p>
            <a:r>
              <a:rPr lang="es-AR" sz="2400" b="1" i="1" dirty="0"/>
              <a:t>PROCESO DE CONSTRUCCIÓN DEL SOFTWARE</a:t>
            </a:r>
          </a:p>
        </p:txBody>
      </p:sp>
    </p:spTree>
    <p:extLst>
      <p:ext uri="{BB962C8B-B14F-4D97-AF65-F5344CB8AC3E}">
        <p14:creationId xmlns:p14="http://schemas.microsoft.com/office/powerpoint/2010/main" val="13851164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6552728" cy="1077218"/>
          </a:xfrm>
          <a:prstGeom prst="rect">
            <a:avLst/>
          </a:prstGeom>
          <a:noFill/>
        </p:spPr>
        <p:txBody>
          <a:bodyPr wrap="square" rtlCol="0">
            <a:spAutoFit/>
          </a:bodyPr>
          <a:lstStyle/>
          <a:p>
            <a:r>
              <a:rPr lang="es-ES" sz="3200" b="1" dirty="0"/>
              <a:t>ACTIVIDADES DEL PROCESO DE CONSTRUCCIÓN DEL SOFTWARE</a:t>
            </a:r>
          </a:p>
        </p:txBody>
      </p:sp>
      <p:graphicFrame>
        <p:nvGraphicFramePr>
          <p:cNvPr id="9" name="Diagrama 8"/>
          <p:cNvGraphicFramePr/>
          <p:nvPr>
            <p:extLst>
              <p:ext uri="{D42A27DB-BD31-4B8C-83A1-F6EECF244321}">
                <p14:modId xmlns:p14="http://schemas.microsoft.com/office/powerpoint/2010/main" val="3183138782"/>
              </p:ext>
            </p:extLst>
          </p:nvPr>
        </p:nvGraphicFramePr>
        <p:xfrm>
          <a:off x="191344" y="2492896"/>
          <a:ext cx="11640616" cy="422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18696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Elementos Informáticos</a:t>
            </a:r>
          </a:p>
        </p:txBody>
      </p:sp>
      <p:sp>
        <p:nvSpPr>
          <p:cNvPr id="4" name="CuadroTexto 3"/>
          <p:cNvSpPr txBox="1"/>
          <p:nvPr/>
        </p:nvSpPr>
        <p:spPr>
          <a:xfrm>
            <a:off x="551384" y="1650892"/>
            <a:ext cx="5626520" cy="584775"/>
          </a:xfrm>
          <a:prstGeom prst="rect">
            <a:avLst/>
          </a:prstGeom>
          <a:noFill/>
        </p:spPr>
        <p:txBody>
          <a:bodyPr wrap="square" rtlCol="0">
            <a:spAutoFit/>
          </a:bodyPr>
          <a:lstStyle/>
          <a:p>
            <a:r>
              <a:rPr lang="es-ES" sz="3200" b="1" dirty="0"/>
              <a:t>CONSTRUCCIÓN DEL SOFTWARE</a:t>
            </a:r>
          </a:p>
        </p:txBody>
      </p:sp>
      <p:pic>
        <p:nvPicPr>
          <p:cNvPr id="6" name="Imagen 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2229739" y="2564904"/>
            <a:ext cx="7980616" cy="3702938"/>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1431" y="4725145"/>
            <a:ext cx="1691680" cy="1123381"/>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60" y="2149062"/>
            <a:ext cx="1094717" cy="1094717"/>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775" y="3112282"/>
            <a:ext cx="1008112" cy="1008112"/>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032" y="3429000"/>
            <a:ext cx="819092" cy="819092"/>
          </a:xfrm>
          <a:prstGeom prst="rect">
            <a:avLst/>
          </a:prstGeom>
        </p:spPr>
      </p:pic>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10747" t="9681" r="13040" b="11779"/>
          <a:stretch/>
        </p:blipFill>
        <p:spPr>
          <a:xfrm>
            <a:off x="7032104" y="5309487"/>
            <a:ext cx="1273271" cy="1312153"/>
          </a:xfrm>
          <a:prstGeom prst="rect">
            <a:avLst/>
          </a:prstGeom>
        </p:spPr>
      </p:pic>
    </p:spTree>
    <p:extLst>
      <p:ext uri="{BB962C8B-B14F-4D97-AF65-F5344CB8AC3E}">
        <p14:creationId xmlns:p14="http://schemas.microsoft.com/office/powerpoint/2010/main" val="38739555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1512" y="2865321"/>
            <a:ext cx="5328592" cy="2358659"/>
          </a:xfrm>
        </p:spPr>
        <p:txBody>
          <a:bodyPr/>
          <a:lstStyle/>
          <a:p>
            <a:pPr algn="l"/>
            <a:r>
              <a:rPr lang="es-ES_tradnl" sz="3600" dirty="0">
                <a:latin typeface="Calibri,BoldItalic" charset="0"/>
              </a:rPr>
              <a:t>Definimos a la lógica como el estudio de los principios y métodos utilizados para distinguir el razonamiento correcto del incorrecto. </a:t>
            </a:r>
            <a:endParaRPr lang="es-ES_tradnl" sz="3600" dirty="0"/>
          </a:p>
        </p:txBody>
      </p:sp>
      <p:sp>
        <p:nvSpPr>
          <p:cNvPr id="4" name="CuadroTexto 3"/>
          <p:cNvSpPr txBox="1"/>
          <p:nvPr/>
        </p:nvSpPr>
        <p:spPr>
          <a:xfrm>
            <a:off x="1127448" y="1070597"/>
            <a:ext cx="2530176" cy="707886"/>
          </a:xfrm>
          <a:prstGeom prst="rect">
            <a:avLst/>
          </a:prstGeom>
          <a:noFill/>
        </p:spPr>
        <p:txBody>
          <a:bodyPr wrap="square" rtlCol="0">
            <a:spAutoFit/>
          </a:bodyPr>
          <a:lstStyle/>
          <a:p>
            <a:r>
              <a:rPr lang="es-ES" sz="4000" b="1" dirty="0"/>
              <a:t>L</a:t>
            </a:r>
            <a:r>
              <a:rPr lang="en-US" sz="4000" b="1" dirty="0" err="1"/>
              <a:t>ógica</a:t>
            </a:r>
            <a:endParaRPr lang="es-ES" sz="4000" b="1" dirty="0"/>
          </a:p>
        </p:txBody>
      </p:sp>
      <p:pic>
        <p:nvPicPr>
          <p:cNvPr id="1026" name="Picture 2" descr="mage result for padre de la log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048" y="1187450"/>
            <a:ext cx="4968552" cy="553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70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218" y="1911625"/>
            <a:ext cx="10971611" cy="1051057"/>
          </a:xfrm>
        </p:spPr>
        <p:txBody>
          <a:bodyPr/>
          <a:lstStyle/>
          <a:p>
            <a:pPr algn="l"/>
            <a:r>
              <a:rPr lang="es-ES_tradnl" sz="4000" dirty="0"/>
              <a:t>Una proposición afirma que algo es o no es por lo tanto cualquier proposición puede ser afirmada o negada. </a:t>
            </a:r>
          </a:p>
        </p:txBody>
      </p:sp>
      <p:sp>
        <p:nvSpPr>
          <p:cNvPr id="3" name="CuadroTexto 2"/>
          <p:cNvSpPr txBox="1"/>
          <p:nvPr/>
        </p:nvSpPr>
        <p:spPr>
          <a:xfrm>
            <a:off x="1055440" y="941531"/>
            <a:ext cx="4402384" cy="584775"/>
          </a:xfrm>
          <a:prstGeom prst="rect">
            <a:avLst/>
          </a:prstGeom>
          <a:noFill/>
        </p:spPr>
        <p:txBody>
          <a:bodyPr wrap="square" rtlCol="0">
            <a:spAutoFit/>
          </a:bodyPr>
          <a:lstStyle/>
          <a:p>
            <a:r>
              <a:rPr lang="es-ES" sz="3200" b="1" dirty="0"/>
              <a:t>Proposiciones L</a:t>
            </a:r>
            <a:r>
              <a:rPr lang="en-US" sz="3200" b="1" dirty="0" err="1"/>
              <a:t>ógicas</a:t>
            </a:r>
            <a:endParaRPr lang="es-ES" sz="3200" b="1" dirty="0"/>
          </a:p>
        </p:txBody>
      </p:sp>
      <p:sp>
        <p:nvSpPr>
          <p:cNvPr id="4" name="Título 1"/>
          <p:cNvSpPr txBox="1">
            <a:spLocks/>
          </p:cNvSpPr>
          <p:nvPr/>
        </p:nvSpPr>
        <p:spPr bwMode="auto">
          <a:xfrm>
            <a:off x="705297" y="4325615"/>
            <a:ext cx="445460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_tradnl" sz="2000" dirty="0"/>
              <a:t>Jorge Luis Borges es un escritor</a:t>
            </a:r>
          </a:p>
          <a:p>
            <a:endParaRPr lang="es-ES_tradnl" sz="2000" dirty="0"/>
          </a:p>
          <a:p>
            <a:endParaRPr lang="es-ES_tradnl" sz="2000" dirty="0"/>
          </a:p>
          <a:p>
            <a:r>
              <a:rPr lang="es-ES_tradnl" sz="2000" dirty="0" err="1"/>
              <a:t>Est</a:t>
            </a:r>
            <a:r>
              <a:rPr lang="en-US" sz="2000" dirty="0" err="1"/>
              <a:t>á</a:t>
            </a:r>
            <a:r>
              <a:rPr lang="en-US" sz="2000" dirty="0"/>
              <a:t> </a:t>
            </a:r>
            <a:r>
              <a:rPr lang="en-US" sz="2000" dirty="0" err="1"/>
              <a:t>lloviendo</a:t>
            </a:r>
            <a:r>
              <a:rPr lang="en-US" sz="2000" dirty="0"/>
              <a:t> en San Luis</a:t>
            </a:r>
            <a:endParaRPr lang="es-ES_tradnl" sz="2000" dirty="0"/>
          </a:p>
        </p:txBody>
      </p:sp>
      <p:sp>
        <p:nvSpPr>
          <p:cNvPr id="5" name="CuadroTexto 4"/>
          <p:cNvSpPr txBox="1"/>
          <p:nvPr/>
        </p:nvSpPr>
        <p:spPr>
          <a:xfrm>
            <a:off x="613496" y="3863950"/>
            <a:ext cx="4402384" cy="461665"/>
          </a:xfrm>
          <a:prstGeom prst="rect">
            <a:avLst/>
          </a:prstGeom>
          <a:noFill/>
        </p:spPr>
        <p:txBody>
          <a:bodyPr wrap="square" rtlCol="0">
            <a:spAutoFit/>
          </a:bodyPr>
          <a:lstStyle/>
          <a:p>
            <a:pPr algn="ctr"/>
            <a:r>
              <a:rPr lang="en-US" sz="2400" b="1" dirty="0"/>
              <a:t>SIMPLES</a:t>
            </a:r>
            <a:endParaRPr lang="es-ES" sz="2400" b="1" dirty="0"/>
          </a:p>
        </p:txBody>
      </p:sp>
      <p:sp>
        <p:nvSpPr>
          <p:cNvPr id="6" name="Título 1"/>
          <p:cNvSpPr txBox="1">
            <a:spLocks/>
          </p:cNvSpPr>
          <p:nvPr/>
        </p:nvSpPr>
        <p:spPr bwMode="auto">
          <a:xfrm>
            <a:off x="6403825" y="4325615"/>
            <a:ext cx="445460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_tradnl" sz="2000" dirty="0"/>
              <a:t>Jorge Luis Borges es un escritor argentino que publicó el libro Ficciones</a:t>
            </a:r>
          </a:p>
          <a:p>
            <a:endParaRPr lang="es-ES_tradnl" sz="2000" dirty="0"/>
          </a:p>
          <a:p>
            <a:r>
              <a:rPr lang="es-ES_tradnl" sz="2000" dirty="0" err="1"/>
              <a:t>Est</a:t>
            </a:r>
            <a:r>
              <a:rPr lang="en-US" sz="2000" dirty="0" err="1"/>
              <a:t>á</a:t>
            </a:r>
            <a:r>
              <a:rPr lang="en-US" sz="2000" dirty="0"/>
              <a:t> </a:t>
            </a:r>
            <a:r>
              <a:rPr lang="en-US" sz="2000" dirty="0" err="1"/>
              <a:t>lloviendo</a:t>
            </a:r>
            <a:r>
              <a:rPr lang="en-US" sz="2000" dirty="0"/>
              <a:t> en San Luis o </a:t>
            </a:r>
            <a:r>
              <a:rPr lang="en-US" sz="2000" dirty="0" err="1"/>
              <a:t>es</a:t>
            </a:r>
            <a:r>
              <a:rPr lang="en-US" sz="2000" dirty="0"/>
              <a:t> </a:t>
            </a:r>
            <a:r>
              <a:rPr lang="en-US" sz="2000" dirty="0" err="1"/>
              <a:t>incorrecto</a:t>
            </a:r>
            <a:r>
              <a:rPr lang="en-US" sz="2000" dirty="0"/>
              <a:t> el </a:t>
            </a:r>
            <a:r>
              <a:rPr lang="en-US" sz="2000" dirty="0" err="1"/>
              <a:t>reporte</a:t>
            </a:r>
            <a:r>
              <a:rPr lang="en-US" sz="2000" dirty="0"/>
              <a:t> del </a:t>
            </a:r>
            <a:r>
              <a:rPr lang="en-US" sz="2000" dirty="0" err="1"/>
              <a:t>clima</a:t>
            </a:r>
            <a:r>
              <a:rPr lang="es-ES_tradnl" sz="2000" dirty="0"/>
              <a:t> </a:t>
            </a:r>
            <a:r>
              <a:rPr lang="es-ES_tradnl" sz="2000" kern="0" dirty="0"/>
              <a:t> </a:t>
            </a:r>
          </a:p>
        </p:txBody>
      </p:sp>
      <p:sp>
        <p:nvSpPr>
          <p:cNvPr id="7" name="CuadroTexto 6"/>
          <p:cNvSpPr txBox="1"/>
          <p:nvPr/>
        </p:nvSpPr>
        <p:spPr>
          <a:xfrm>
            <a:off x="6312024" y="3863950"/>
            <a:ext cx="4402384" cy="461665"/>
          </a:xfrm>
          <a:prstGeom prst="rect">
            <a:avLst/>
          </a:prstGeom>
          <a:noFill/>
        </p:spPr>
        <p:txBody>
          <a:bodyPr wrap="square" rtlCol="0">
            <a:spAutoFit/>
          </a:bodyPr>
          <a:lstStyle/>
          <a:p>
            <a:pPr algn="ctr"/>
            <a:r>
              <a:rPr lang="en-US" sz="2400" b="1" dirty="0"/>
              <a:t>COMPUESTAS</a:t>
            </a:r>
            <a:endParaRPr lang="es-ES" sz="2400" b="1" dirty="0"/>
          </a:p>
        </p:txBody>
      </p:sp>
    </p:spTree>
    <p:extLst>
      <p:ext uri="{BB962C8B-B14F-4D97-AF65-F5344CB8AC3E}">
        <p14:creationId xmlns:p14="http://schemas.microsoft.com/office/powerpoint/2010/main" val="539484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335360" y="260648"/>
            <a:ext cx="10971611" cy="580608"/>
          </a:xfrm>
        </p:spPr>
        <p:txBody>
          <a:bodyPr/>
          <a:lstStyle/>
          <a:p>
            <a:r>
              <a:rPr lang="es-AR" sz="4400" b="1" dirty="0"/>
              <a:t>Módulo de Pensamiento L</a:t>
            </a:r>
            <a:r>
              <a:rPr lang="en-US" sz="4400" b="1" dirty="0" err="1"/>
              <a:t>ógico</a:t>
            </a:r>
            <a:endParaRPr lang="es-AR" sz="4400" b="1" dirty="0"/>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t="8111"/>
          <a:stretch/>
        </p:blipFill>
        <p:spPr>
          <a:xfrm>
            <a:off x="3575720" y="1140692"/>
            <a:ext cx="5256584" cy="4576615"/>
          </a:xfrm>
          <a:prstGeom prst="rect">
            <a:avLst/>
          </a:prstGeom>
        </p:spPr>
      </p:pic>
    </p:spTree>
    <p:extLst>
      <p:ext uri="{BB962C8B-B14F-4D97-AF65-F5344CB8AC3E}">
        <p14:creationId xmlns:p14="http://schemas.microsoft.com/office/powerpoint/2010/main" val="199082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695400" y="2348880"/>
            <a:ext cx="10971611"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_tradnl" dirty="0"/>
              <a:t>Al hacer referencia al posible valor de verdad o falsedad que pueda tener una </a:t>
            </a:r>
            <a:r>
              <a:rPr lang="es-ES_tradnl" dirty="0" err="1"/>
              <a:t>fórmula</a:t>
            </a:r>
            <a:r>
              <a:rPr lang="es-ES_tradnl" dirty="0"/>
              <a:t> estamos admitiendo el principio de bivalencia: todo enunciado es o </a:t>
            </a:r>
            <a:r>
              <a:rPr lang="es-ES_tradnl" b="1" dirty="0"/>
              <a:t>verdadero</a:t>
            </a:r>
            <a:r>
              <a:rPr lang="es-ES_tradnl" dirty="0"/>
              <a:t> o </a:t>
            </a:r>
            <a:r>
              <a:rPr lang="es-ES_tradnl" b="1" dirty="0"/>
              <a:t>falso</a:t>
            </a:r>
            <a:r>
              <a:rPr lang="es-ES_tradnl" dirty="0"/>
              <a:t>, pero no ambas cosas a la vez. </a:t>
            </a:r>
          </a:p>
        </p:txBody>
      </p:sp>
      <p:sp>
        <p:nvSpPr>
          <p:cNvPr id="4" name="CuadroTexto 3"/>
          <p:cNvSpPr txBox="1"/>
          <p:nvPr/>
        </p:nvSpPr>
        <p:spPr>
          <a:xfrm>
            <a:off x="1055440" y="939498"/>
            <a:ext cx="4402384" cy="584775"/>
          </a:xfrm>
          <a:prstGeom prst="rect">
            <a:avLst/>
          </a:prstGeom>
          <a:noFill/>
        </p:spPr>
        <p:txBody>
          <a:bodyPr wrap="square" rtlCol="0">
            <a:spAutoFit/>
          </a:bodyPr>
          <a:lstStyle/>
          <a:p>
            <a:r>
              <a:rPr lang="en-US" sz="3200" b="1" dirty="0" err="1"/>
              <a:t>Valores</a:t>
            </a:r>
            <a:r>
              <a:rPr lang="en-US" sz="3200" b="1" dirty="0"/>
              <a:t> de </a:t>
            </a:r>
            <a:r>
              <a:rPr lang="en-US" sz="3200" b="1" dirty="0" err="1"/>
              <a:t>Verdad</a:t>
            </a:r>
            <a:endParaRPr lang="es-ES" sz="3200" b="1" dirty="0"/>
          </a:p>
        </p:txBody>
      </p:sp>
      <p:graphicFrame>
        <p:nvGraphicFramePr>
          <p:cNvPr id="5" name="Tabla 4"/>
          <p:cNvGraphicFramePr>
            <a:graphicFrameLocks noGrp="1"/>
          </p:cNvGraphicFramePr>
          <p:nvPr>
            <p:extLst>
              <p:ext uri="{D42A27DB-BD31-4B8C-83A1-F6EECF244321}">
                <p14:modId xmlns:p14="http://schemas.microsoft.com/office/powerpoint/2010/main" val="249095781"/>
              </p:ext>
            </p:extLst>
          </p:nvPr>
        </p:nvGraphicFramePr>
        <p:xfrm>
          <a:off x="3143672" y="4157563"/>
          <a:ext cx="459309" cy="1737360"/>
        </p:xfrm>
        <a:graphic>
          <a:graphicData uri="http://schemas.openxmlformats.org/drawingml/2006/table">
            <a:tbl>
              <a:tblPr/>
              <a:tblGrid>
                <a:gridCol w="459309">
                  <a:extLst>
                    <a:ext uri="{9D8B030D-6E8A-4147-A177-3AD203B41FA5}">
                      <a16:colId xmlns:a16="http://schemas.microsoft.com/office/drawing/2014/main" xmlns="" val="20000"/>
                    </a:ext>
                  </a:extLst>
                </a:gridCol>
              </a:tblGrid>
              <a:tr h="0">
                <a:tc>
                  <a:txBody>
                    <a:bodyPr/>
                    <a:lstStyle/>
                    <a:p>
                      <a:r>
                        <a:rPr lang="nl-NL" sz="3200" dirty="0">
                          <a:effectLst/>
                          <a:latin typeface="Calibri" charset="0"/>
                        </a:rPr>
                        <a:t>p</a:t>
                      </a:r>
                      <a:endParaRPr lang="nl-NL" sz="4800" dirty="0">
                        <a:effectLst/>
                      </a:endParaRPr>
                    </a:p>
                  </a:txBody>
                  <a:tcPr anchor="ctr">
                    <a:lnL w="9144" cap="flat" cmpd="sng" algn="ctr">
                      <a:solidFill>
                        <a:srgbClr val="7C7C7C"/>
                      </a:solidFill>
                      <a:prstDash val="solid"/>
                      <a:round/>
                      <a:headEnd type="none" w="med" len="med"/>
                      <a:tailEnd type="none" w="med" len="med"/>
                    </a:lnL>
                    <a:lnR w="9144" cap="flat" cmpd="sng" algn="ctr">
                      <a:solidFill>
                        <a:srgbClr val="7C7C7C"/>
                      </a:solidFill>
                      <a:prstDash val="solid"/>
                      <a:round/>
                      <a:headEnd type="none" w="med" len="med"/>
                      <a:tailEnd type="none" w="med" len="med"/>
                    </a:lnR>
                    <a:lnT w="9144" cap="flat" cmpd="sng" algn="ctr">
                      <a:solidFill>
                        <a:srgbClr val="7C7C7C"/>
                      </a:solidFill>
                      <a:prstDash val="solid"/>
                      <a:round/>
                      <a:headEnd type="none" w="med" len="med"/>
                      <a:tailEnd type="none" w="med" len="med"/>
                    </a:lnT>
                    <a:lnB w="9144" cap="flat" cmpd="sng" algn="ctr">
                      <a:solidFill>
                        <a:srgbClr val="7C7C7C"/>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ru-RU" sz="3200">
                          <a:effectLst/>
                          <a:latin typeface="Calibri" charset="0"/>
                        </a:rPr>
                        <a:t>1 </a:t>
                      </a:r>
                      <a:endParaRPr lang="ru-RU" sz="4800">
                        <a:effectLst/>
                      </a:endParaRPr>
                    </a:p>
                  </a:txBody>
                  <a:tcPr anchor="ctr">
                    <a:lnL w="9144" cap="flat" cmpd="sng" algn="ctr">
                      <a:solidFill>
                        <a:srgbClr val="7C7C7C"/>
                      </a:solidFill>
                      <a:prstDash val="solid"/>
                      <a:round/>
                      <a:headEnd type="none" w="med" len="med"/>
                      <a:tailEnd type="none" w="med" len="med"/>
                    </a:lnL>
                    <a:lnR w="9144" cap="flat" cmpd="sng" algn="ctr">
                      <a:solidFill>
                        <a:srgbClr val="7C7C7C"/>
                      </a:solidFill>
                      <a:prstDash val="solid"/>
                      <a:round/>
                      <a:headEnd type="none" w="med" len="med"/>
                      <a:tailEnd type="none" w="med" len="med"/>
                    </a:lnR>
                    <a:lnT w="9144" cap="flat" cmpd="sng" algn="ctr">
                      <a:solidFill>
                        <a:srgbClr val="7C7C7C"/>
                      </a:solidFill>
                      <a:prstDash val="solid"/>
                      <a:round/>
                      <a:headEnd type="none" w="med" len="med"/>
                      <a:tailEnd type="none" w="med" len="med"/>
                    </a:lnT>
                    <a:lnB w="9144" cap="flat" cmpd="sng" algn="ctr">
                      <a:solidFill>
                        <a:srgbClr val="7C7C7C"/>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r>
                        <a:rPr lang="es-ES_tradnl" sz="3200" dirty="0">
                          <a:effectLst/>
                          <a:latin typeface="Calibri" charset="0"/>
                        </a:rPr>
                        <a:t>0 </a:t>
                      </a:r>
                      <a:endParaRPr lang="es-ES_tradnl" sz="4800" dirty="0">
                        <a:effectLst/>
                      </a:endParaRPr>
                    </a:p>
                  </a:txBody>
                  <a:tcPr anchor="ctr">
                    <a:lnL w="9144" cap="flat" cmpd="sng" algn="ctr">
                      <a:solidFill>
                        <a:srgbClr val="7C7C7C"/>
                      </a:solidFill>
                      <a:prstDash val="solid"/>
                      <a:round/>
                      <a:headEnd type="none" w="med" len="med"/>
                      <a:tailEnd type="none" w="med" len="med"/>
                    </a:lnL>
                    <a:lnR w="9144" cap="flat" cmpd="sng" algn="ctr">
                      <a:solidFill>
                        <a:srgbClr val="7C7C7C"/>
                      </a:solidFill>
                      <a:prstDash val="solid"/>
                      <a:round/>
                      <a:headEnd type="none" w="med" len="med"/>
                      <a:tailEnd type="none" w="med" len="med"/>
                    </a:lnR>
                    <a:lnT w="9144" cap="flat" cmpd="sng" algn="ctr">
                      <a:solidFill>
                        <a:srgbClr val="7C7C7C"/>
                      </a:solidFill>
                      <a:prstDash val="solid"/>
                      <a:round/>
                      <a:headEnd type="none" w="med" len="med"/>
                      <a:tailEnd type="none" w="med" len="med"/>
                    </a:lnT>
                    <a:lnB w="9144" cap="flat" cmpd="sng" algn="ctr">
                      <a:solidFill>
                        <a:srgbClr val="7C7C7C"/>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6" name="CuadroTexto 5"/>
          <p:cNvSpPr txBox="1"/>
          <p:nvPr/>
        </p:nvSpPr>
        <p:spPr>
          <a:xfrm>
            <a:off x="4223792" y="4149080"/>
            <a:ext cx="5436488" cy="1754326"/>
          </a:xfrm>
          <a:prstGeom prst="rect">
            <a:avLst/>
          </a:prstGeom>
          <a:noFill/>
        </p:spPr>
        <p:txBody>
          <a:bodyPr wrap="none" rtlCol="0">
            <a:spAutoFit/>
          </a:bodyPr>
          <a:lstStyle/>
          <a:p>
            <a:r>
              <a:rPr lang="es-ES_tradnl" sz="3600" dirty="0"/>
              <a:t>p: </a:t>
            </a:r>
            <a:r>
              <a:rPr lang="es-ES_tradnl" sz="3600" dirty="0" err="1"/>
              <a:t>Est</a:t>
            </a:r>
            <a:r>
              <a:rPr lang="en-US" sz="3600" dirty="0" err="1"/>
              <a:t>á</a:t>
            </a:r>
            <a:r>
              <a:rPr lang="en-US" sz="3600" dirty="0"/>
              <a:t> </a:t>
            </a:r>
            <a:r>
              <a:rPr lang="en-US" sz="3600" dirty="0" err="1"/>
              <a:t>lloviendo</a:t>
            </a:r>
            <a:r>
              <a:rPr lang="en-US" sz="3600" dirty="0"/>
              <a:t> en San Luis</a:t>
            </a:r>
            <a:endParaRPr lang="es-ES_tradnl" sz="3600" dirty="0"/>
          </a:p>
          <a:p>
            <a:r>
              <a:rPr lang="es-ES_tradnl" sz="3600" dirty="0"/>
              <a:t>1 o “Verdadero”</a:t>
            </a:r>
          </a:p>
          <a:p>
            <a:r>
              <a:rPr lang="es-ES_tradnl" sz="3600" dirty="0"/>
              <a:t>0 o “Falso”</a:t>
            </a:r>
          </a:p>
        </p:txBody>
      </p:sp>
    </p:spTree>
    <p:extLst>
      <p:ext uri="{BB962C8B-B14F-4D97-AF65-F5344CB8AC3E}">
        <p14:creationId xmlns:p14="http://schemas.microsoft.com/office/powerpoint/2010/main" val="585898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145963" y="882165"/>
            <a:ext cx="6562624" cy="646331"/>
          </a:xfrm>
          <a:prstGeom prst="rect">
            <a:avLst/>
          </a:prstGeom>
          <a:noFill/>
        </p:spPr>
        <p:txBody>
          <a:bodyPr wrap="square" rtlCol="0">
            <a:spAutoFit/>
          </a:bodyPr>
          <a:lstStyle/>
          <a:p>
            <a:r>
              <a:rPr lang="en-US" sz="3600" b="1" dirty="0" err="1"/>
              <a:t>Operadores</a:t>
            </a:r>
            <a:r>
              <a:rPr lang="en-US" sz="3600" b="1" dirty="0"/>
              <a:t> </a:t>
            </a:r>
            <a:r>
              <a:rPr lang="en-US" sz="3600" b="1" dirty="0" err="1"/>
              <a:t>Lógicos</a:t>
            </a:r>
            <a:r>
              <a:rPr lang="en-US" sz="3600" b="1" dirty="0"/>
              <a:t>: </a:t>
            </a:r>
            <a:r>
              <a:rPr lang="en-US" sz="3600" b="1" dirty="0" err="1"/>
              <a:t>Negación</a:t>
            </a:r>
            <a:endParaRPr lang="es-ES" sz="3600" b="1" dirty="0"/>
          </a:p>
        </p:txBody>
      </p:sp>
      <p:graphicFrame>
        <p:nvGraphicFramePr>
          <p:cNvPr id="4" name="Tabla 3"/>
          <p:cNvGraphicFramePr>
            <a:graphicFrameLocks noGrp="1"/>
          </p:cNvGraphicFramePr>
          <p:nvPr>
            <p:extLst>
              <p:ext uri="{D42A27DB-BD31-4B8C-83A1-F6EECF244321}">
                <p14:modId xmlns:p14="http://schemas.microsoft.com/office/powerpoint/2010/main" val="662975123"/>
              </p:ext>
            </p:extLst>
          </p:nvPr>
        </p:nvGraphicFramePr>
        <p:xfrm>
          <a:off x="2279576" y="4067904"/>
          <a:ext cx="1296144" cy="1737360"/>
        </p:xfrm>
        <a:graphic>
          <a:graphicData uri="http://schemas.openxmlformats.org/drawingml/2006/table">
            <a:tbl>
              <a:tblPr/>
              <a:tblGrid>
                <a:gridCol w="648072">
                  <a:extLst>
                    <a:ext uri="{9D8B030D-6E8A-4147-A177-3AD203B41FA5}">
                      <a16:colId xmlns:a16="http://schemas.microsoft.com/office/drawing/2014/main" xmlns="" val="20000"/>
                    </a:ext>
                  </a:extLst>
                </a:gridCol>
                <a:gridCol w="648072">
                  <a:extLst>
                    <a:ext uri="{9D8B030D-6E8A-4147-A177-3AD203B41FA5}">
                      <a16:colId xmlns:a16="http://schemas.microsoft.com/office/drawing/2014/main" xmlns="" val="20001"/>
                    </a:ext>
                  </a:extLst>
                </a:gridCol>
              </a:tblGrid>
              <a:tr h="507112">
                <a:tc>
                  <a:txBody>
                    <a:bodyPr/>
                    <a:lstStyle/>
                    <a:p>
                      <a:r>
                        <a:rPr lang="nl-NL" sz="3200">
                          <a:effectLst/>
                          <a:latin typeface="Calibri" charset="0"/>
                        </a:rPr>
                        <a:t>p </a:t>
                      </a:r>
                      <a:endParaRPr lang="nl-NL" sz="4800">
                        <a:effectLst/>
                      </a:endParaRPr>
                    </a:p>
                  </a:txBody>
                  <a:tcPr anchor="ctr">
                    <a:lnL w="9144" cap="flat" cmpd="sng" algn="ctr">
                      <a:solidFill>
                        <a:srgbClr val="424263"/>
                      </a:solidFill>
                      <a:prstDash val="solid"/>
                      <a:round/>
                      <a:headEnd type="none" w="med" len="med"/>
                      <a:tailEnd type="none" w="med" len="med"/>
                    </a:lnL>
                    <a:lnR w="9144" cap="flat" cmpd="sng" algn="ctr">
                      <a:solidFill>
                        <a:srgbClr val="424263"/>
                      </a:solidFill>
                      <a:prstDash val="solid"/>
                      <a:round/>
                      <a:headEnd type="none" w="med" len="med"/>
                      <a:tailEnd type="none" w="med" len="med"/>
                    </a:lnR>
                    <a:lnT w="9144" cap="flat" cmpd="sng" algn="ctr">
                      <a:solidFill>
                        <a:srgbClr val="424263"/>
                      </a:solidFill>
                      <a:prstDash val="solid"/>
                      <a:round/>
                      <a:headEnd type="none" w="med" len="med"/>
                      <a:tailEnd type="none" w="med" len="med"/>
                    </a:lnT>
                    <a:lnB w="9144" cap="flat" cmpd="sng" algn="ctr">
                      <a:solidFill>
                        <a:srgbClr val="424263"/>
                      </a:solidFill>
                      <a:prstDash val="solid"/>
                      <a:round/>
                      <a:headEnd type="none" w="med" len="med"/>
                      <a:tailEnd type="none" w="med" len="med"/>
                    </a:lnB>
                  </a:tcPr>
                </a:tc>
                <a:tc>
                  <a:txBody>
                    <a:bodyPr/>
                    <a:lstStyle/>
                    <a:p>
                      <a:r>
                        <a:rPr lang="en-US" sz="3200">
                          <a:effectLst/>
                          <a:latin typeface="Calibri" charset="0"/>
                        </a:rPr>
                        <a:t>~p </a:t>
                      </a:r>
                      <a:endParaRPr lang="en-US" sz="4800">
                        <a:effectLst/>
                      </a:endParaRPr>
                    </a:p>
                  </a:txBody>
                  <a:tcPr anchor="ctr">
                    <a:lnL w="9144" cap="flat" cmpd="sng" algn="ctr">
                      <a:solidFill>
                        <a:srgbClr val="424263"/>
                      </a:solidFill>
                      <a:prstDash val="solid"/>
                      <a:round/>
                      <a:headEnd type="none" w="med" len="med"/>
                      <a:tailEnd type="none" w="med" len="med"/>
                    </a:lnL>
                    <a:lnR w="9144" cap="flat" cmpd="sng" algn="ctr">
                      <a:solidFill>
                        <a:srgbClr val="424263"/>
                      </a:solidFill>
                      <a:prstDash val="solid"/>
                      <a:round/>
                      <a:headEnd type="none" w="med" len="med"/>
                      <a:tailEnd type="none" w="med" len="med"/>
                    </a:lnR>
                    <a:lnT w="9144" cap="flat" cmpd="sng" algn="ctr">
                      <a:solidFill>
                        <a:srgbClr val="424263"/>
                      </a:solidFill>
                      <a:prstDash val="solid"/>
                      <a:round/>
                      <a:headEnd type="none" w="med" len="med"/>
                      <a:tailEnd type="none" w="med" len="med"/>
                    </a:lnT>
                    <a:lnB w="9144" cap="flat" cmpd="sng" algn="ctr">
                      <a:solidFill>
                        <a:srgbClr val="424263"/>
                      </a:solidFill>
                      <a:prstDash val="solid"/>
                      <a:round/>
                      <a:headEnd type="none" w="med" len="med"/>
                      <a:tailEnd type="none" w="med" len="med"/>
                    </a:lnB>
                  </a:tcPr>
                </a:tc>
                <a:extLst>
                  <a:ext uri="{0D108BD9-81ED-4DB2-BD59-A6C34878D82A}">
                    <a16:rowId xmlns:a16="http://schemas.microsoft.com/office/drawing/2014/main" xmlns="" val="10000"/>
                  </a:ext>
                </a:extLst>
              </a:tr>
              <a:tr h="259080">
                <a:tc>
                  <a:txBody>
                    <a:bodyPr/>
                    <a:lstStyle/>
                    <a:p>
                      <a:r>
                        <a:rPr lang="sk-SK" sz="3200">
                          <a:effectLst/>
                          <a:latin typeface="Calibri" charset="0"/>
                        </a:rPr>
                        <a:t>V </a:t>
                      </a:r>
                      <a:endParaRPr lang="sk-SK" sz="4800">
                        <a:effectLst/>
                      </a:endParaRPr>
                    </a:p>
                  </a:txBody>
                  <a:tcPr anchor="ctr">
                    <a:lnL w="9144" cap="flat" cmpd="sng" algn="ctr">
                      <a:solidFill>
                        <a:srgbClr val="424263"/>
                      </a:solidFill>
                      <a:prstDash val="solid"/>
                      <a:round/>
                      <a:headEnd type="none" w="med" len="med"/>
                      <a:tailEnd type="none" w="med" len="med"/>
                    </a:lnL>
                    <a:lnR w="9144" cap="flat" cmpd="sng" algn="ctr">
                      <a:solidFill>
                        <a:srgbClr val="424263"/>
                      </a:solidFill>
                      <a:prstDash val="solid"/>
                      <a:round/>
                      <a:headEnd type="none" w="med" len="med"/>
                      <a:tailEnd type="none" w="med" len="med"/>
                    </a:lnR>
                    <a:lnT w="9144" cap="flat" cmpd="sng" algn="ctr">
                      <a:solidFill>
                        <a:srgbClr val="424263"/>
                      </a:solidFill>
                      <a:prstDash val="solid"/>
                      <a:round/>
                      <a:headEnd type="none" w="med" len="med"/>
                      <a:tailEnd type="none" w="med" len="med"/>
                    </a:lnT>
                    <a:lnB w="9144" cap="flat" cmpd="sng" algn="ctr">
                      <a:solidFill>
                        <a:srgbClr val="424263"/>
                      </a:solidFill>
                      <a:prstDash val="solid"/>
                      <a:round/>
                      <a:headEnd type="none" w="med" len="med"/>
                      <a:tailEnd type="none" w="med" len="med"/>
                    </a:lnB>
                  </a:tcPr>
                </a:tc>
                <a:tc>
                  <a:txBody>
                    <a:bodyPr/>
                    <a:lstStyle/>
                    <a:p>
                      <a:r>
                        <a:rPr lang="es-ES_tradnl" sz="3200">
                          <a:effectLst/>
                          <a:latin typeface="Calibri" charset="0"/>
                        </a:rPr>
                        <a:t>F </a:t>
                      </a:r>
                      <a:endParaRPr lang="es-ES_tradnl" sz="4800">
                        <a:effectLst/>
                      </a:endParaRPr>
                    </a:p>
                  </a:txBody>
                  <a:tcPr anchor="ctr">
                    <a:lnL w="9144" cap="flat" cmpd="sng" algn="ctr">
                      <a:solidFill>
                        <a:srgbClr val="424263"/>
                      </a:solidFill>
                      <a:prstDash val="solid"/>
                      <a:round/>
                      <a:headEnd type="none" w="med" len="med"/>
                      <a:tailEnd type="none" w="med" len="med"/>
                    </a:lnL>
                    <a:lnR w="9144" cap="flat" cmpd="sng" algn="ctr">
                      <a:solidFill>
                        <a:srgbClr val="424263"/>
                      </a:solidFill>
                      <a:prstDash val="solid"/>
                      <a:round/>
                      <a:headEnd type="none" w="med" len="med"/>
                      <a:tailEnd type="none" w="med" len="med"/>
                    </a:lnR>
                    <a:lnT w="9144" cap="flat" cmpd="sng" algn="ctr">
                      <a:solidFill>
                        <a:srgbClr val="424263"/>
                      </a:solidFill>
                      <a:prstDash val="solid"/>
                      <a:round/>
                      <a:headEnd type="none" w="med" len="med"/>
                      <a:tailEnd type="none" w="med" len="med"/>
                    </a:lnT>
                    <a:lnB w="9144" cap="flat" cmpd="sng" algn="ctr">
                      <a:solidFill>
                        <a:srgbClr val="424263"/>
                      </a:solidFill>
                      <a:prstDash val="solid"/>
                      <a:round/>
                      <a:headEnd type="none" w="med" len="med"/>
                      <a:tailEnd type="none" w="med" len="med"/>
                    </a:lnB>
                  </a:tcPr>
                </a:tc>
                <a:extLst>
                  <a:ext uri="{0D108BD9-81ED-4DB2-BD59-A6C34878D82A}">
                    <a16:rowId xmlns:a16="http://schemas.microsoft.com/office/drawing/2014/main" xmlns="" val="10001"/>
                  </a:ext>
                </a:extLst>
              </a:tr>
              <a:tr h="259080">
                <a:tc>
                  <a:txBody>
                    <a:bodyPr/>
                    <a:lstStyle/>
                    <a:p>
                      <a:r>
                        <a:rPr lang="es-ES_tradnl" sz="3200">
                          <a:effectLst/>
                          <a:latin typeface="Calibri" charset="0"/>
                        </a:rPr>
                        <a:t>F </a:t>
                      </a:r>
                      <a:endParaRPr lang="es-ES_tradnl" sz="4800">
                        <a:effectLst/>
                      </a:endParaRPr>
                    </a:p>
                  </a:txBody>
                  <a:tcPr anchor="ctr">
                    <a:lnL w="9144" cap="flat" cmpd="sng" algn="ctr">
                      <a:solidFill>
                        <a:srgbClr val="424263"/>
                      </a:solidFill>
                      <a:prstDash val="solid"/>
                      <a:round/>
                      <a:headEnd type="none" w="med" len="med"/>
                      <a:tailEnd type="none" w="med" len="med"/>
                    </a:lnL>
                    <a:lnR w="9144" cap="flat" cmpd="sng" algn="ctr">
                      <a:solidFill>
                        <a:srgbClr val="424263"/>
                      </a:solidFill>
                      <a:prstDash val="solid"/>
                      <a:round/>
                      <a:headEnd type="none" w="med" len="med"/>
                      <a:tailEnd type="none" w="med" len="med"/>
                    </a:lnR>
                    <a:lnT w="9144" cap="flat" cmpd="sng" algn="ctr">
                      <a:solidFill>
                        <a:srgbClr val="424263"/>
                      </a:solidFill>
                      <a:prstDash val="solid"/>
                      <a:round/>
                      <a:headEnd type="none" w="med" len="med"/>
                      <a:tailEnd type="none" w="med" len="med"/>
                    </a:lnT>
                    <a:lnB w="9144" cap="flat" cmpd="sng" algn="ctr">
                      <a:solidFill>
                        <a:srgbClr val="424263"/>
                      </a:solidFill>
                      <a:prstDash val="solid"/>
                      <a:round/>
                      <a:headEnd type="none" w="med" len="med"/>
                      <a:tailEnd type="none" w="med" len="med"/>
                    </a:lnB>
                  </a:tcPr>
                </a:tc>
                <a:tc>
                  <a:txBody>
                    <a:bodyPr/>
                    <a:lstStyle/>
                    <a:p>
                      <a:r>
                        <a:rPr lang="sk-SK" sz="3200" dirty="0">
                          <a:effectLst/>
                          <a:latin typeface="Calibri" charset="0"/>
                        </a:rPr>
                        <a:t>V </a:t>
                      </a:r>
                      <a:endParaRPr lang="sk-SK" sz="4800" dirty="0">
                        <a:effectLst/>
                      </a:endParaRPr>
                    </a:p>
                  </a:txBody>
                  <a:tcPr anchor="ctr">
                    <a:lnL w="9144" cap="flat" cmpd="sng" algn="ctr">
                      <a:solidFill>
                        <a:srgbClr val="424263"/>
                      </a:solidFill>
                      <a:prstDash val="solid"/>
                      <a:round/>
                      <a:headEnd type="none" w="med" len="med"/>
                      <a:tailEnd type="none" w="med" len="med"/>
                    </a:lnL>
                    <a:lnR w="9144" cap="flat" cmpd="sng" algn="ctr">
                      <a:solidFill>
                        <a:srgbClr val="424263"/>
                      </a:solidFill>
                      <a:prstDash val="solid"/>
                      <a:round/>
                      <a:headEnd type="none" w="med" len="med"/>
                      <a:tailEnd type="none" w="med" len="med"/>
                    </a:lnR>
                    <a:lnT w="9144" cap="flat" cmpd="sng" algn="ctr">
                      <a:solidFill>
                        <a:srgbClr val="424263"/>
                      </a:solidFill>
                      <a:prstDash val="solid"/>
                      <a:round/>
                      <a:headEnd type="none" w="med" len="med"/>
                      <a:tailEnd type="none" w="med" len="med"/>
                    </a:lnT>
                    <a:lnB w="9144" cap="flat" cmpd="sng" algn="ctr">
                      <a:solidFill>
                        <a:srgbClr val="424263"/>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5" name="CuadroTexto 4"/>
          <p:cNvSpPr txBox="1"/>
          <p:nvPr/>
        </p:nvSpPr>
        <p:spPr>
          <a:xfrm>
            <a:off x="4583832" y="4554994"/>
            <a:ext cx="6314934" cy="1200329"/>
          </a:xfrm>
          <a:prstGeom prst="rect">
            <a:avLst/>
          </a:prstGeom>
          <a:noFill/>
        </p:spPr>
        <p:txBody>
          <a:bodyPr wrap="none" rtlCol="0">
            <a:spAutoFit/>
          </a:bodyPr>
          <a:lstStyle/>
          <a:p>
            <a:r>
              <a:rPr lang="es-ES_tradnl" sz="3600" dirty="0"/>
              <a:t>p: </a:t>
            </a:r>
            <a:r>
              <a:rPr lang="es-ES_tradnl" sz="3600" dirty="0" err="1"/>
              <a:t>Est</a:t>
            </a:r>
            <a:r>
              <a:rPr lang="en-US" sz="3600" dirty="0" err="1"/>
              <a:t>á</a:t>
            </a:r>
            <a:r>
              <a:rPr lang="en-US" sz="3600" dirty="0"/>
              <a:t> </a:t>
            </a:r>
            <a:r>
              <a:rPr lang="en-US" sz="3600" dirty="0" err="1"/>
              <a:t>lloviendo</a:t>
            </a:r>
            <a:r>
              <a:rPr lang="en-US" sz="3600" dirty="0"/>
              <a:t> en San Luis</a:t>
            </a:r>
            <a:endParaRPr lang="es-ES_tradnl" sz="3600" dirty="0"/>
          </a:p>
          <a:p>
            <a:r>
              <a:rPr lang="es-ES_tradnl" sz="3600" dirty="0"/>
              <a:t>~p: No </a:t>
            </a:r>
            <a:r>
              <a:rPr lang="es-ES_tradnl" sz="3600" dirty="0" err="1"/>
              <a:t>est</a:t>
            </a:r>
            <a:r>
              <a:rPr lang="en-US" sz="3600" dirty="0" err="1"/>
              <a:t>á</a:t>
            </a:r>
            <a:r>
              <a:rPr lang="en-US" sz="3600" dirty="0"/>
              <a:t> </a:t>
            </a:r>
            <a:r>
              <a:rPr lang="en-US" sz="3600" dirty="0" err="1"/>
              <a:t>lloviendo</a:t>
            </a:r>
            <a:r>
              <a:rPr lang="en-US" sz="3600" dirty="0"/>
              <a:t> en San Luis</a:t>
            </a:r>
            <a:endParaRPr lang="es-ES_tradnl" sz="3600" dirty="0"/>
          </a:p>
        </p:txBody>
      </p:sp>
      <p:sp>
        <p:nvSpPr>
          <p:cNvPr id="7" name="Título 1"/>
          <p:cNvSpPr txBox="1">
            <a:spLocks/>
          </p:cNvSpPr>
          <p:nvPr/>
        </p:nvSpPr>
        <p:spPr bwMode="auto">
          <a:xfrm>
            <a:off x="695400" y="2348880"/>
            <a:ext cx="10971611"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_tradnl" dirty="0">
                <a:latin typeface="Calibri" charset="0"/>
              </a:rPr>
              <a:t>El </a:t>
            </a:r>
            <a:r>
              <a:rPr lang="es-ES_tradnl" dirty="0" err="1">
                <a:latin typeface="Calibri" charset="0"/>
              </a:rPr>
              <a:t>símbolo</a:t>
            </a:r>
            <a:r>
              <a:rPr lang="es-ES_tradnl" dirty="0">
                <a:latin typeface="Calibri" charset="0"/>
              </a:rPr>
              <a:t> de la </a:t>
            </a:r>
            <a:r>
              <a:rPr lang="es-ES_tradnl" dirty="0" err="1">
                <a:latin typeface="Calibri" charset="0"/>
              </a:rPr>
              <a:t>negación</a:t>
            </a:r>
            <a:r>
              <a:rPr lang="es-ES_tradnl" dirty="0">
                <a:latin typeface="Calibri" charset="0"/>
              </a:rPr>
              <a:t> "~" es un ejemplo de operador </a:t>
            </a:r>
            <a:r>
              <a:rPr lang="es-ES_tradnl" dirty="0">
                <a:latin typeface="Calibri,Bold" charset="0"/>
              </a:rPr>
              <a:t>unario </a:t>
            </a:r>
            <a:r>
              <a:rPr lang="es-ES_tradnl" dirty="0" err="1">
                <a:latin typeface="Calibri" charset="0"/>
              </a:rPr>
              <a:t>lógico</a:t>
            </a:r>
            <a:r>
              <a:rPr lang="es-ES_tradnl" dirty="0">
                <a:latin typeface="Calibri" charset="0"/>
              </a:rPr>
              <a:t>. El </a:t>
            </a:r>
            <a:r>
              <a:rPr lang="es-ES_tradnl" dirty="0" err="1">
                <a:latin typeface="Calibri" charset="0"/>
              </a:rPr>
              <a:t>término</a:t>
            </a:r>
            <a:r>
              <a:rPr lang="es-ES_tradnl" dirty="0">
                <a:latin typeface="Calibri" charset="0"/>
              </a:rPr>
              <a:t> "unario" indica que el operador </a:t>
            </a:r>
            <a:r>
              <a:rPr lang="es-ES_tradnl" dirty="0" err="1">
                <a:latin typeface="Calibri" charset="0"/>
              </a:rPr>
              <a:t>actúa</a:t>
            </a:r>
            <a:r>
              <a:rPr lang="es-ES_tradnl" dirty="0">
                <a:latin typeface="Calibri" charset="0"/>
              </a:rPr>
              <a:t> en una </a:t>
            </a:r>
            <a:r>
              <a:rPr lang="es-ES_tradnl" dirty="0" err="1">
                <a:latin typeface="Calibri" charset="0"/>
              </a:rPr>
              <a:t>única</a:t>
            </a:r>
            <a:r>
              <a:rPr lang="es-ES_tradnl" dirty="0">
                <a:latin typeface="Calibri" charset="0"/>
              </a:rPr>
              <a:t> </a:t>
            </a:r>
            <a:r>
              <a:rPr lang="es-ES_tradnl" dirty="0" err="1">
                <a:latin typeface="Calibri" charset="0"/>
              </a:rPr>
              <a:t>proposición</a:t>
            </a:r>
            <a:r>
              <a:rPr lang="es-ES_tradnl" dirty="0">
                <a:latin typeface="Calibri" charset="0"/>
              </a:rPr>
              <a:t> y no sobre una </a:t>
            </a:r>
            <a:r>
              <a:rPr lang="es-ES_tradnl" dirty="0" err="1">
                <a:latin typeface="Calibri" charset="0"/>
              </a:rPr>
              <a:t>combinación</a:t>
            </a:r>
            <a:r>
              <a:rPr lang="es-ES_tradnl" dirty="0">
                <a:latin typeface="Calibri" charset="0"/>
              </a:rPr>
              <a:t> de ellas. </a:t>
            </a:r>
            <a:endParaRPr lang="es-ES_tradnl" dirty="0"/>
          </a:p>
        </p:txBody>
      </p:sp>
    </p:spTree>
    <p:extLst>
      <p:ext uri="{BB962C8B-B14F-4D97-AF65-F5344CB8AC3E}">
        <p14:creationId xmlns:p14="http://schemas.microsoft.com/office/powerpoint/2010/main" val="147176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055440" y="942216"/>
            <a:ext cx="6562624" cy="646331"/>
          </a:xfrm>
          <a:prstGeom prst="rect">
            <a:avLst/>
          </a:prstGeom>
          <a:noFill/>
        </p:spPr>
        <p:txBody>
          <a:bodyPr wrap="square" rtlCol="0">
            <a:spAutoFit/>
          </a:bodyPr>
          <a:lstStyle/>
          <a:p>
            <a:r>
              <a:rPr lang="es-AR" sz="3600" b="1" dirty="0"/>
              <a:t>Operadores Lógicos: Conjunción</a:t>
            </a:r>
          </a:p>
        </p:txBody>
      </p:sp>
      <p:sp>
        <p:nvSpPr>
          <p:cNvPr id="7" name="Título 1"/>
          <p:cNvSpPr txBox="1">
            <a:spLocks/>
          </p:cNvSpPr>
          <p:nvPr/>
        </p:nvSpPr>
        <p:spPr bwMode="auto">
          <a:xfrm>
            <a:off x="695401" y="2348880"/>
            <a:ext cx="5616624"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AR"/>
              <a:t>Se lee "p y q” y para que sea verdadera ambas p y q deben ser verdaderas. </a:t>
            </a:r>
          </a:p>
          <a:p>
            <a:pPr algn="l"/>
            <a:endParaRPr lang="es-AR"/>
          </a:p>
          <a:p>
            <a:pPr algn="l"/>
            <a:r>
              <a:rPr lang="es-AR"/>
              <a:t>La declaración p^q se llama la </a:t>
            </a:r>
            <a:r>
              <a:rPr lang="es-AR" b="1"/>
              <a:t>conjunción de p y q</a:t>
            </a:r>
            <a:r>
              <a:rPr lang="es-AR"/>
              <a:t>. Su valor de verdad se define por el texto de la siguiente tabla de verdad. </a:t>
            </a:r>
          </a:p>
        </p:txBody>
      </p:sp>
      <p:pic>
        <p:nvPicPr>
          <p:cNvPr id="4" name="Imagen 3">
            <a:extLst>
              <a:ext uri="{FF2B5EF4-FFF2-40B4-BE49-F238E27FC236}">
                <a16:creationId xmlns:a16="http://schemas.microsoft.com/office/drawing/2014/main" xmlns="" id="{4D265F9A-DF6B-4520-A070-EED8A6A0BC69}"/>
              </a:ext>
            </a:extLst>
          </p:cNvPr>
          <p:cNvPicPr>
            <a:picLocks noChangeAspect="1"/>
          </p:cNvPicPr>
          <p:nvPr/>
        </p:nvPicPr>
        <p:blipFill>
          <a:blip r:embed="rId3"/>
          <a:stretch>
            <a:fillRect/>
          </a:stretch>
        </p:blipFill>
        <p:spPr>
          <a:xfrm>
            <a:off x="6300709" y="1772816"/>
            <a:ext cx="5891291" cy="4149080"/>
          </a:xfrm>
          <a:prstGeom prst="rect">
            <a:avLst/>
          </a:prstGeom>
        </p:spPr>
      </p:pic>
    </p:spTree>
    <p:extLst>
      <p:ext uri="{BB962C8B-B14F-4D97-AF65-F5344CB8AC3E}">
        <p14:creationId xmlns:p14="http://schemas.microsoft.com/office/powerpoint/2010/main" val="905608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055440" y="836712"/>
            <a:ext cx="6562624" cy="646331"/>
          </a:xfrm>
          <a:prstGeom prst="rect">
            <a:avLst/>
          </a:prstGeom>
          <a:noFill/>
        </p:spPr>
        <p:txBody>
          <a:bodyPr wrap="square" rtlCol="0">
            <a:spAutoFit/>
          </a:bodyPr>
          <a:lstStyle/>
          <a:p>
            <a:r>
              <a:rPr lang="es-AR" sz="3600" b="1" dirty="0"/>
              <a:t>Operadores Lógicos: Disyunción</a:t>
            </a:r>
          </a:p>
        </p:txBody>
      </p:sp>
      <p:sp>
        <p:nvSpPr>
          <p:cNvPr id="7" name="Título 1"/>
          <p:cNvSpPr txBox="1">
            <a:spLocks/>
          </p:cNvSpPr>
          <p:nvPr/>
        </p:nvSpPr>
        <p:spPr bwMode="auto">
          <a:xfrm>
            <a:off x="695401" y="2348880"/>
            <a:ext cx="5616624"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ES_tradnl" dirty="0"/>
              <a:t>Se lee "p o q” y para que sea verdadera al menos una de </a:t>
            </a:r>
          </a:p>
          <a:p>
            <a:pPr algn="l"/>
            <a:r>
              <a:rPr lang="es-ES_tradnl" dirty="0"/>
              <a:t>p, q debe ser verdadera. </a:t>
            </a:r>
          </a:p>
          <a:p>
            <a:pPr algn="l"/>
            <a:endParaRPr lang="es-ES_tradnl" dirty="0"/>
          </a:p>
          <a:p>
            <a:pPr algn="l"/>
            <a:r>
              <a:rPr lang="es-ES_tradnl" dirty="0"/>
              <a:t>La </a:t>
            </a:r>
            <a:r>
              <a:rPr lang="es-ES_tradnl" dirty="0" err="1"/>
              <a:t>declaración</a:t>
            </a:r>
            <a:r>
              <a:rPr lang="es-ES_tradnl" dirty="0"/>
              <a:t> p v q se llama la </a:t>
            </a:r>
            <a:r>
              <a:rPr lang="es-ES_tradnl" b="1" dirty="0" err="1"/>
              <a:t>disyun</a:t>
            </a:r>
            <a:r>
              <a:rPr lang="en-US" b="1" dirty="0" err="1"/>
              <a:t>tiva</a:t>
            </a:r>
            <a:r>
              <a:rPr lang="en-US" b="1" dirty="0"/>
              <a:t> </a:t>
            </a:r>
            <a:r>
              <a:rPr lang="es-ES_tradnl" b="1" dirty="0"/>
              <a:t>de p y q</a:t>
            </a:r>
            <a:r>
              <a:rPr lang="es-ES_tradnl" dirty="0"/>
              <a:t>. Su valor de verdad se define por el texto de la </a:t>
            </a:r>
          </a:p>
          <a:p>
            <a:pPr algn="l"/>
            <a:r>
              <a:rPr lang="es-ES_tradnl" dirty="0"/>
              <a:t>siguiente tabla de verdad. </a:t>
            </a:r>
          </a:p>
        </p:txBody>
      </p:sp>
      <p:pic>
        <p:nvPicPr>
          <p:cNvPr id="2" name="Imagen 1"/>
          <p:cNvPicPr>
            <a:picLocks noChangeAspect="1"/>
          </p:cNvPicPr>
          <p:nvPr/>
        </p:nvPicPr>
        <p:blipFill>
          <a:blip r:embed="rId2"/>
          <a:stretch>
            <a:fillRect/>
          </a:stretch>
        </p:blipFill>
        <p:spPr>
          <a:xfrm>
            <a:off x="5231904" y="2348880"/>
            <a:ext cx="6687362" cy="3531220"/>
          </a:xfrm>
          <a:prstGeom prst="rect">
            <a:avLst/>
          </a:prstGeom>
        </p:spPr>
      </p:pic>
    </p:spTree>
    <p:extLst>
      <p:ext uri="{BB962C8B-B14F-4D97-AF65-F5344CB8AC3E}">
        <p14:creationId xmlns:p14="http://schemas.microsoft.com/office/powerpoint/2010/main" val="1481508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91544" y="47667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4000" b="1" kern="0" dirty="0"/>
              <a:t>Diseño de Algoritmos</a:t>
            </a:r>
          </a:p>
        </p:txBody>
      </p:sp>
      <p:sp>
        <p:nvSpPr>
          <p:cNvPr id="4" name="CuadroTexto 3"/>
          <p:cNvSpPr txBox="1"/>
          <p:nvPr/>
        </p:nvSpPr>
        <p:spPr>
          <a:xfrm>
            <a:off x="613496" y="1650892"/>
            <a:ext cx="5194472" cy="584775"/>
          </a:xfrm>
          <a:prstGeom prst="rect">
            <a:avLst/>
          </a:prstGeom>
          <a:noFill/>
        </p:spPr>
        <p:txBody>
          <a:bodyPr wrap="square" rtlCol="0">
            <a:spAutoFit/>
          </a:bodyPr>
          <a:lstStyle/>
          <a:p>
            <a:r>
              <a:rPr lang="es-ES" sz="3200" b="1" dirty="0"/>
              <a:t>ALGORITMO -&gt; PROGRAMA</a:t>
            </a:r>
          </a:p>
        </p:txBody>
      </p:sp>
      <p:pic>
        <p:nvPicPr>
          <p:cNvPr id="5" name="Imagen 4"/>
          <p:cNvPicPr>
            <a:picLocks noChangeAspect="1"/>
          </p:cNvPicPr>
          <p:nvPr/>
        </p:nvPicPr>
        <p:blipFill>
          <a:blip r:embed="rId3"/>
          <a:stretch>
            <a:fillRect/>
          </a:stretch>
        </p:blipFill>
        <p:spPr>
          <a:xfrm>
            <a:off x="2883803" y="4461641"/>
            <a:ext cx="6675915" cy="1368152"/>
          </a:xfrm>
          <a:prstGeom prst="rect">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r="363" b="22321"/>
          <a:stretch/>
        </p:blipFill>
        <p:spPr>
          <a:xfrm>
            <a:off x="4007768" y="2370703"/>
            <a:ext cx="4427984" cy="1944216"/>
          </a:xfrm>
          <a:prstGeom prst="rect">
            <a:avLst/>
          </a:prstGeom>
        </p:spPr>
      </p:pic>
    </p:spTree>
    <p:extLst>
      <p:ext uri="{BB962C8B-B14F-4D97-AF65-F5344CB8AC3E}">
        <p14:creationId xmlns:p14="http://schemas.microsoft.com/office/powerpoint/2010/main" val="2433365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2530176" cy="584775"/>
          </a:xfrm>
          <a:prstGeom prst="rect">
            <a:avLst/>
          </a:prstGeom>
          <a:noFill/>
        </p:spPr>
        <p:txBody>
          <a:bodyPr wrap="square" rtlCol="0">
            <a:spAutoFit/>
          </a:bodyPr>
          <a:lstStyle/>
          <a:p>
            <a:r>
              <a:rPr lang="es-ES" sz="3200" b="1" dirty="0"/>
              <a:t>ALGORITMO</a:t>
            </a:r>
          </a:p>
        </p:txBody>
      </p:sp>
      <p:sp>
        <p:nvSpPr>
          <p:cNvPr id="2" name="CuadroTexto 1"/>
          <p:cNvSpPr txBox="1"/>
          <p:nvPr/>
        </p:nvSpPr>
        <p:spPr>
          <a:xfrm>
            <a:off x="2135560" y="2636912"/>
            <a:ext cx="7560839" cy="3785652"/>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s-AR" sz="2400" dirty="0"/>
              <a:t>Un algoritmo debe ser </a:t>
            </a:r>
            <a:r>
              <a:rPr lang="es-AR" sz="2400" b="1" dirty="0"/>
              <a:t>preciso.</a:t>
            </a:r>
          </a:p>
          <a:p>
            <a:pPr marL="285750" indent="-285750">
              <a:lnSpc>
                <a:spcPct val="200000"/>
              </a:lnSpc>
              <a:buFont typeface="Wingdings" panose="05000000000000000000" pitchFamily="2" charset="2"/>
              <a:buChar char="ü"/>
            </a:pPr>
            <a:r>
              <a:rPr lang="es-AR" sz="2400" dirty="0"/>
              <a:t>Un algoritmo debe estar </a:t>
            </a:r>
            <a:r>
              <a:rPr lang="es-AR" sz="2400" b="1" dirty="0"/>
              <a:t>específicamente definido. </a:t>
            </a:r>
          </a:p>
          <a:p>
            <a:pPr marL="285750" indent="-285750">
              <a:lnSpc>
                <a:spcPct val="200000"/>
              </a:lnSpc>
              <a:buFont typeface="Wingdings" panose="05000000000000000000" pitchFamily="2" charset="2"/>
              <a:buChar char="ü"/>
            </a:pPr>
            <a:r>
              <a:rPr lang="es-AR" sz="2400" dirty="0"/>
              <a:t>Un algoritmo debe ser </a:t>
            </a:r>
            <a:r>
              <a:rPr lang="es-AR" sz="2400" b="1" dirty="0"/>
              <a:t>finito. </a:t>
            </a:r>
          </a:p>
          <a:p>
            <a:pPr marL="285750" indent="-285750">
              <a:lnSpc>
                <a:spcPct val="200000"/>
              </a:lnSpc>
              <a:buFont typeface="Wingdings" panose="05000000000000000000" pitchFamily="2" charset="2"/>
              <a:buChar char="ü"/>
            </a:pPr>
            <a:r>
              <a:rPr lang="es-AR" sz="2400" dirty="0"/>
              <a:t>Un algoritmo debe ser </a:t>
            </a:r>
            <a:r>
              <a:rPr lang="es-AR" sz="2400" b="1" dirty="0"/>
              <a:t>correcto.</a:t>
            </a:r>
          </a:p>
          <a:p>
            <a:pPr marL="285750" indent="-285750">
              <a:lnSpc>
                <a:spcPct val="200000"/>
              </a:lnSpc>
              <a:buFont typeface="Wingdings" panose="05000000000000000000" pitchFamily="2" charset="2"/>
              <a:buChar char="ü"/>
            </a:pPr>
            <a:r>
              <a:rPr lang="es-AR" sz="2400" dirty="0"/>
              <a:t>Un algoritmo es </a:t>
            </a:r>
            <a:r>
              <a:rPr lang="es-AR" sz="2400" b="1" dirty="0"/>
              <a:t>independiente</a:t>
            </a:r>
            <a:r>
              <a:rPr lang="es-AR" sz="2400" dirty="0"/>
              <a:t> del lenguaje y del medio.</a:t>
            </a:r>
            <a:endParaRPr lang="es-ES" sz="2400" dirty="0"/>
          </a:p>
        </p:txBody>
      </p:sp>
      <p:pic>
        <p:nvPicPr>
          <p:cNvPr id="7" name="Imagen 6"/>
          <p:cNvPicPr>
            <a:picLocks noChangeAspect="1"/>
          </p:cNvPicPr>
          <p:nvPr/>
        </p:nvPicPr>
        <p:blipFill>
          <a:blip r:embed="rId3"/>
          <a:stretch>
            <a:fillRect/>
          </a:stretch>
        </p:blipFill>
        <p:spPr>
          <a:xfrm>
            <a:off x="3359696" y="1694635"/>
            <a:ext cx="7848872" cy="1044381"/>
          </a:xfrm>
          <a:prstGeom prst="rect">
            <a:avLst/>
          </a:prstGeom>
        </p:spPr>
      </p:pic>
      <p:sp>
        <p:nvSpPr>
          <p:cNvPr id="6" name="Título 1"/>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1998942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7354712" cy="584775"/>
          </a:xfrm>
          <a:prstGeom prst="rect">
            <a:avLst/>
          </a:prstGeom>
          <a:noFill/>
        </p:spPr>
        <p:txBody>
          <a:bodyPr wrap="square" rtlCol="0">
            <a:spAutoFit/>
          </a:bodyPr>
          <a:lstStyle/>
          <a:p>
            <a:r>
              <a:rPr lang="es-ES" sz="3200" b="1" dirty="0"/>
              <a:t>EJEMPLO ELEMENTOS DE UN ALGORITMO</a:t>
            </a:r>
          </a:p>
        </p:txBody>
      </p:sp>
      <p:sp>
        <p:nvSpPr>
          <p:cNvPr id="2" name="CuadroTexto 1"/>
          <p:cNvSpPr txBox="1"/>
          <p:nvPr/>
        </p:nvSpPr>
        <p:spPr>
          <a:xfrm>
            <a:off x="5879977" y="2329766"/>
            <a:ext cx="5472608" cy="3970318"/>
          </a:xfrm>
          <a:prstGeom prst="rect">
            <a:avLst/>
          </a:prstGeom>
          <a:noFill/>
        </p:spPr>
        <p:txBody>
          <a:bodyPr wrap="square" rtlCol="0">
            <a:spAutoFit/>
          </a:bodyPr>
          <a:lstStyle/>
          <a:p>
            <a:r>
              <a:rPr lang="es-AR" sz="2400" dirty="0"/>
              <a:t>Obtención del área de un rectángulo:</a:t>
            </a:r>
          </a:p>
          <a:p>
            <a:r>
              <a:rPr lang="es-AR" sz="2400" dirty="0"/>
              <a:t>Altura: 5 cm</a:t>
            </a:r>
          </a:p>
          <a:p>
            <a:r>
              <a:rPr lang="es-AR" sz="2400" dirty="0"/>
              <a:t>Base: 10 cm</a:t>
            </a:r>
          </a:p>
          <a:p>
            <a:r>
              <a:rPr lang="es-AR" sz="2800" b="1" dirty="0"/>
              <a:t>1. Salida: </a:t>
            </a:r>
            <a:r>
              <a:rPr lang="es-AR" sz="2400" dirty="0"/>
              <a:t>área</a:t>
            </a:r>
          </a:p>
          <a:p>
            <a:r>
              <a:rPr lang="es-AR" sz="2400" dirty="0"/>
              <a:t>Fórmula del área: base x altura.</a:t>
            </a:r>
          </a:p>
          <a:p>
            <a:r>
              <a:rPr lang="es-AR" sz="2800" b="1" dirty="0"/>
              <a:t>2. Entradas de datos:</a:t>
            </a:r>
          </a:p>
          <a:p>
            <a:r>
              <a:rPr lang="es-AR" sz="2400" dirty="0"/>
              <a:t>Dato de Entrada 1: altura: 5 cm</a:t>
            </a:r>
          </a:p>
          <a:p>
            <a:r>
              <a:rPr lang="es-AR" sz="2400" dirty="0"/>
              <a:t>Dato de Entrada 2: base: 10 cm</a:t>
            </a:r>
          </a:p>
          <a:p>
            <a:r>
              <a:rPr lang="es-AR" sz="2800" b="1" dirty="0"/>
              <a:t>3. Proceso:</a:t>
            </a:r>
          </a:p>
          <a:p>
            <a:r>
              <a:rPr lang="es-AR" sz="2400" dirty="0"/>
              <a:t>área = base * altura -&gt; área = 50</a:t>
            </a:r>
            <a:endParaRPr lang="es-ES" sz="3200" dirty="0"/>
          </a:p>
        </p:txBody>
      </p:sp>
      <p:sp>
        <p:nvSpPr>
          <p:cNvPr id="3" name="Rectángulo 2"/>
          <p:cNvSpPr/>
          <p:nvPr/>
        </p:nvSpPr>
        <p:spPr>
          <a:xfrm>
            <a:off x="613496" y="2996952"/>
            <a:ext cx="2746200" cy="1152128"/>
          </a:xfrm>
          <a:prstGeom prst="rect">
            <a:avLst/>
          </a:prstGeom>
          <a:solidFill>
            <a:schemeClr val="accent5">
              <a:lumMod val="75000"/>
            </a:scheme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cxnSp>
        <p:nvCxnSpPr>
          <p:cNvPr id="8" name="Conector recto de flecha 7"/>
          <p:cNvCxnSpPr/>
          <p:nvPr/>
        </p:nvCxnSpPr>
        <p:spPr>
          <a:xfrm>
            <a:off x="613496" y="4509120"/>
            <a:ext cx="2746200"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 name="CuadroTexto 8"/>
          <p:cNvSpPr txBox="1"/>
          <p:nvPr/>
        </p:nvSpPr>
        <p:spPr>
          <a:xfrm>
            <a:off x="1591959" y="4725699"/>
            <a:ext cx="1584176" cy="523220"/>
          </a:xfrm>
          <a:prstGeom prst="rect">
            <a:avLst/>
          </a:prstGeom>
          <a:noFill/>
        </p:spPr>
        <p:txBody>
          <a:bodyPr wrap="square" rtlCol="0">
            <a:spAutoFit/>
          </a:bodyPr>
          <a:lstStyle/>
          <a:p>
            <a:r>
              <a:rPr lang="es-AR" sz="2800" b="1" dirty="0"/>
              <a:t>10 cm</a:t>
            </a:r>
          </a:p>
        </p:txBody>
      </p:sp>
      <p:cxnSp>
        <p:nvCxnSpPr>
          <p:cNvPr id="11" name="Conector recto de flecha 10"/>
          <p:cNvCxnSpPr/>
          <p:nvPr/>
        </p:nvCxnSpPr>
        <p:spPr>
          <a:xfrm>
            <a:off x="3575720" y="2996952"/>
            <a:ext cx="0" cy="1152128"/>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12" name="CuadroTexto 11"/>
          <p:cNvSpPr txBox="1"/>
          <p:nvPr/>
        </p:nvSpPr>
        <p:spPr>
          <a:xfrm>
            <a:off x="3623048" y="3342183"/>
            <a:ext cx="1584176" cy="523220"/>
          </a:xfrm>
          <a:prstGeom prst="rect">
            <a:avLst/>
          </a:prstGeom>
          <a:noFill/>
        </p:spPr>
        <p:txBody>
          <a:bodyPr wrap="square" rtlCol="0">
            <a:spAutoFit/>
          </a:bodyPr>
          <a:lstStyle/>
          <a:p>
            <a:r>
              <a:rPr lang="es-AR" sz="2800" b="1" dirty="0"/>
              <a:t>5 cm</a:t>
            </a:r>
          </a:p>
        </p:txBody>
      </p:sp>
      <p:sp>
        <p:nvSpPr>
          <p:cNvPr id="10" name="Título 1">
            <a:extLst>
              <a:ext uri="{FF2B5EF4-FFF2-40B4-BE49-F238E27FC236}">
                <a16:creationId xmlns:a16="http://schemas.microsoft.com/office/drawing/2014/main" xmlns="" id="{62FDAE8F-997C-48BF-A3FD-1978934CAD82}"/>
              </a:ext>
            </a:extLst>
          </p:cNvPr>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2752934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79376" y="862569"/>
            <a:ext cx="7066681" cy="584775"/>
          </a:xfrm>
          <a:prstGeom prst="rect">
            <a:avLst/>
          </a:prstGeom>
          <a:noFill/>
        </p:spPr>
        <p:txBody>
          <a:bodyPr wrap="square" rtlCol="0">
            <a:spAutoFit/>
          </a:bodyPr>
          <a:lstStyle/>
          <a:p>
            <a:r>
              <a:rPr lang="es-ES" sz="3200" b="1" dirty="0"/>
              <a:t>REPRESENTACIÓN DE ALGORITMOS</a:t>
            </a:r>
          </a:p>
        </p:txBody>
      </p:sp>
      <p:sp>
        <p:nvSpPr>
          <p:cNvPr id="2" name="CuadroTexto 1"/>
          <p:cNvSpPr txBox="1"/>
          <p:nvPr/>
        </p:nvSpPr>
        <p:spPr>
          <a:xfrm>
            <a:off x="7464152" y="962015"/>
            <a:ext cx="4114353" cy="523220"/>
          </a:xfrm>
          <a:prstGeom prst="rect">
            <a:avLst/>
          </a:prstGeom>
          <a:noFill/>
        </p:spPr>
        <p:txBody>
          <a:bodyPr wrap="square" rtlCol="0">
            <a:spAutoFit/>
          </a:bodyPr>
          <a:lstStyle/>
          <a:p>
            <a:r>
              <a:rPr lang="es-AR" sz="2800" b="1" dirty="0"/>
              <a:t>Diagrama de Flujo</a:t>
            </a:r>
            <a:endParaRPr lang="es-ES" sz="2800" dirty="0"/>
          </a:p>
        </p:txBody>
      </p:sp>
      <p:sp>
        <p:nvSpPr>
          <p:cNvPr id="7" name="Título 1"/>
          <p:cNvSpPr txBox="1">
            <a:spLocks/>
          </p:cNvSpPr>
          <p:nvPr/>
        </p:nvSpPr>
        <p:spPr bwMode="auto">
          <a:xfrm>
            <a:off x="2104723" y="197897"/>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graphicFrame>
        <p:nvGraphicFramePr>
          <p:cNvPr id="3" name="Tabla 2"/>
          <p:cNvGraphicFramePr>
            <a:graphicFrameLocks noGrp="1"/>
          </p:cNvGraphicFramePr>
          <p:nvPr>
            <p:extLst>
              <p:ext uri="{D42A27DB-BD31-4B8C-83A1-F6EECF244321}">
                <p14:modId xmlns:p14="http://schemas.microsoft.com/office/powerpoint/2010/main" val="146942028"/>
              </p:ext>
            </p:extLst>
          </p:nvPr>
        </p:nvGraphicFramePr>
        <p:xfrm>
          <a:off x="407367" y="1546790"/>
          <a:ext cx="11377265" cy="4753626"/>
        </p:xfrm>
        <a:graphic>
          <a:graphicData uri="http://schemas.openxmlformats.org/drawingml/2006/table">
            <a:tbl>
              <a:tblPr firstRow="1" firstCol="1" bandCol="1">
                <a:tableStyleId>{21E4AEA4-8DFA-4A89-87EB-49C32662AFE0}</a:tableStyleId>
              </a:tblPr>
              <a:tblGrid>
                <a:gridCol w="1441121">
                  <a:extLst>
                    <a:ext uri="{9D8B030D-6E8A-4147-A177-3AD203B41FA5}">
                      <a16:colId xmlns:a16="http://schemas.microsoft.com/office/drawing/2014/main" xmlns="" val="1317809300"/>
                    </a:ext>
                  </a:extLst>
                </a:gridCol>
                <a:gridCol w="1289422">
                  <a:extLst>
                    <a:ext uri="{9D8B030D-6E8A-4147-A177-3AD203B41FA5}">
                      <a16:colId xmlns:a16="http://schemas.microsoft.com/office/drawing/2014/main" xmlns="" val="943194597"/>
                    </a:ext>
                  </a:extLst>
                </a:gridCol>
                <a:gridCol w="8646722">
                  <a:extLst>
                    <a:ext uri="{9D8B030D-6E8A-4147-A177-3AD203B41FA5}">
                      <a16:colId xmlns:a16="http://schemas.microsoft.com/office/drawing/2014/main" xmlns="" val="158301039"/>
                    </a:ext>
                  </a:extLst>
                </a:gridCol>
              </a:tblGrid>
              <a:tr h="354056">
                <a:tc>
                  <a:txBody>
                    <a:bodyPr/>
                    <a:lstStyle/>
                    <a:p>
                      <a:pPr algn="ctr">
                        <a:lnSpc>
                          <a:spcPct val="110000"/>
                        </a:lnSpc>
                        <a:spcAft>
                          <a:spcPts val="0"/>
                        </a:spcAft>
                      </a:pPr>
                      <a:r>
                        <a:rPr lang="es-AR" sz="1800">
                          <a:effectLst/>
                        </a:rPr>
                        <a:t>Nombre del Símbolo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AR" sz="1800">
                          <a:effectLst/>
                        </a:rPr>
                        <a:t>Representación del Símbolo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AR" sz="1800" dirty="0">
                          <a:effectLst/>
                        </a:rPr>
                        <a:t>Función</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extLst>
                  <a:ext uri="{0D108BD9-81ED-4DB2-BD59-A6C34878D82A}">
                    <a16:rowId xmlns:a16="http://schemas.microsoft.com/office/drawing/2014/main" xmlns="" val="3278061728"/>
                  </a:ext>
                </a:extLst>
              </a:tr>
              <a:tr h="535616">
                <a:tc>
                  <a:txBody>
                    <a:bodyPr/>
                    <a:lstStyle/>
                    <a:p>
                      <a:pPr algn="ctr">
                        <a:lnSpc>
                          <a:spcPct val="110000"/>
                        </a:lnSpc>
                        <a:spcAft>
                          <a:spcPts val="0"/>
                        </a:spcAft>
                      </a:pPr>
                      <a:r>
                        <a:rPr lang="es-AR" sz="1800">
                          <a:effectLst/>
                        </a:rPr>
                        <a:t> </a:t>
                      </a:r>
                      <a:endParaRPr lang="es-ES" sz="1800">
                        <a:effectLst/>
                      </a:endParaRPr>
                    </a:p>
                    <a:p>
                      <a:pPr algn="ctr">
                        <a:lnSpc>
                          <a:spcPct val="110000"/>
                        </a:lnSpc>
                        <a:spcAft>
                          <a:spcPts val="0"/>
                        </a:spcAft>
                      </a:pPr>
                      <a:r>
                        <a:rPr lang="es-AR" sz="1800">
                          <a:effectLst/>
                        </a:rPr>
                        <a:t>Inicio/Final</a:t>
                      </a:r>
                      <a:endParaRPr lang="es-ES" sz="1800">
                        <a:effectLst/>
                      </a:endParaRPr>
                    </a:p>
                    <a:p>
                      <a:pPr algn="ctr">
                        <a:lnSpc>
                          <a:spcPct val="110000"/>
                        </a:lnSpc>
                        <a:spcAft>
                          <a:spcPts val="0"/>
                        </a:spcAft>
                      </a:pPr>
                      <a:r>
                        <a:rPr lang="es-AR" sz="1800">
                          <a:effectLst/>
                        </a:rPr>
                        <a:t> </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el comienzo o la finalización de un algoritmo.</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2932699187"/>
                  </a:ext>
                </a:extLst>
              </a:tr>
              <a:tr h="535616">
                <a:tc>
                  <a:txBody>
                    <a:bodyPr/>
                    <a:lstStyle/>
                    <a:p>
                      <a:pPr algn="ctr">
                        <a:lnSpc>
                          <a:spcPct val="110000"/>
                        </a:lnSpc>
                        <a:spcAft>
                          <a:spcPts val="0"/>
                        </a:spcAft>
                      </a:pPr>
                      <a:r>
                        <a:rPr lang="es-AR" sz="1800" dirty="0">
                          <a:effectLst/>
                        </a:rPr>
                        <a:t>Entrada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la entrada de datos por medio de un dispositivo de entrada.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2406168513"/>
                  </a:ext>
                </a:extLst>
              </a:tr>
              <a:tr h="898738">
                <a:tc>
                  <a:txBody>
                    <a:bodyPr/>
                    <a:lstStyle/>
                    <a:p>
                      <a:pPr algn="ctr">
                        <a:lnSpc>
                          <a:spcPct val="110000"/>
                        </a:lnSpc>
                        <a:spcAft>
                          <a:spcPts val="0"/>
                        </a:spcAft>
                      </a:pPr>
                      <a:r>
                        <a:rPr lang="es-AR" sz="1800" dirty="0">
                          <a:effectLst/>
                        </a:rPr>
                        <a:t>Proceso</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una operación como puede ser una operación matemática,</a:t>
                      </a:r>
                      <a:r>
                        <a:rPr lang="es-AR" sz="1800" baseline="0" dirty="0">
                          <a:effectLst/>
                        </a:rPr>
                        <a:t> </a:t>
                      </a:r>
                      <a:r>
                        <a:rPr lang="es-AR" sz="1800" dirty="0">
                          <a:effectLst/>
                        </a:rPr>
                        <a:t>una declaración de una variable o una asignación de una variable a un valor, etc.</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2760107237"/>
                  </a:ext>
                </a:extLst>
              </a:tr>
              <a:tr h="898738">
                <a:tc>
                  <a:txBody>
                    <a:bodyPr/>
                    <a:lstStyle/>
                    <a:p>
                      <a:pPr algn="ctr">
                        <a:lnSpc>
                          <a:spcPct val="110000"/>
                        </a:lnSpc>
                        <a:spcAft>
                          <a:spcPts val="0"/>
                        </a:spcAft>
                      </a:pPr>
                      <a:r>
                        <a:rPr lang="es-AR" sz="1800" dirty="0">
                          <a:effectLst/>
                        </a:rPr>
                        <a:t>Decisión</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a:effectLst/>
                        </a:rPr>
                        <a:t>Representa una condición: realiza comparaciones entre distintos valores. Al evaluar dicha condición puede dar como resultado dos posibles valores: verdadero o falso, en función de que si esa condición se cumple o no.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2921371993"/>
                  </a:ext>
                </a:extLst>
              </a:tr>
              <a:tr h="535616">
                <a:tc>
                  <a:txBody>
                    <a:bodyPr/>
                    <a:lstStyle/>
                    <a:p>
                      <a:pPr algn="ctr">
                        <a:lnSpc>
                          <a:spcPct val="110000"/>
                        </a:lnSpc>
                        <a:spcAft>
                          <a:spcPts val="0"/>
                        </a:spcAft>
                      </a:pPr>
                      <a:r>
                        <a:rPr lang="es-AR" sz="1800" dirty="0">
                          <a:effectLst/>
                        </a:rPr>
                        <a:t>Salida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la salida de datos o resultados. Sirve para representar los mensajes que el sistema le muestra al usuario por pantalla.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xmlns="" val="4127635367"/>
                  </a:ext>
                </a:extLst>
              </a:tr>
            </a:tbl>
          </a:graphicData>
        </a:graphic>
      </p:graphicFrame>
      <p:sp>
        <p:nvSpPr>
          <p:cNvPr id="8" name="Diagrama de flujo: terminador 7"/>
          <p:cNvSpPr/>
          <p:nvPr/>
        </p:nvSpPr>
        <p:spPr>
          <a:xfrm>
            <a:off x="2022028" y="2765727"/>
            <a:ext cx="962025" cy="3429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9" name="Diagrama de flujo: datos 8"/>
          <p:cNvSpPr/>
          <p:nvPr/>
        </p:nvSpPr>
        <p:spPr>
          <a:xfrm>
            <a:off x="1964877" y="3402362"/>
            <a:ext cx="1076325" cy="36195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0" name="Diagrama de flujo: proceso 9"/>
          <p:cNvSpPr/>
          <p:nvPr/>
        </p:nvSpPr>
        <p:spPr>
          <a:xfrm>
            <a:off x="2005444" y="4132301"/>
            <a:ext cx="962025" cy="3905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1" name="Rombo 10"/>
          <p:cNvSpPr/>
          <p:nvPr/>
        </p:nvSpPr>
        <p:spPr>
          <a:xfrm>
            <a:off x="2076451" y="4908302"/>
            <a:ext cx="685800" cy="6286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Diagrama de flujo: documento 11"/>
          <p:cNvSpPr/>
          <p:nvPr/>
        </p:nvSpPr>
        <p:spPr>
          <a:xfrm>
            <a:off x="2022028" y="5804258"/>
            <a:ext cx="864832" cy="38234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6" name="Flecha izquierda 5"/>
          <p:cNvSpPr/>
          <p:nvPr/>
        </p:nvSpPr>
        <p:spPr>
          <a:xfrm flipH="1">
            <a:off x="6744072" y="1122481"/>
            <a:ext cx="504056" cy="288032"/>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1775558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3392" y="1650892"/>
            <a:ext cx="7066681" cy="584775"/>
          </a:xfrm>
          <a:prstGeom prst="rect">
            <a:avLst/>
          </a:prstGeom>
          <a:noFill/>
        </p:spPr>
        <p:txBody>
          <a:bodyPr wrap="square" rtlCol="0">
            <a:spAutoFit/>
          </a:bodyPr>
          <a:lstStyle/>
          <a:p>
            <a:r>
              <a:rPr lang="es-ES" sz="3200" b="1" dirty="0"/>
              <a:t>REPRESENTACIÓN DE ALGORITMOS</a:t>
            </a:r>
          </a:p>
        </p:txBody>
      </p:sp>
      <p:sp>
        <p:nvSpPr>
          <p:cNvPr id="2" name="CuadroTexto 1"/>
          <p:cNvSpPr txBox="1"/>
          <p:nvPr/>
        </p:nvSpPr>
        <p:spPr>
          <a:xfrm>
            <a:off x="7690073" y="1675811"/>
            <a:ext cx="3024336" cy="523220"/>
          </a:xfrm>
          <a:prstGeom prst="rect">
            <a:avLst/>
          </a:prstGeom>
          <a:noFill/>
        </p:spPr>
        <p:txBody>
          <a:bodyPr wrap="square" rtlCol="0">
            <a:spAutoFit/>
          </a:bodyPr>
          <a:lstStyle/>
          <a:p>
            <a:r>
              <a:rPr lang="es-AR" sz="2800" b="1" dirty="0"/>
              <a:t>Pseudocódigo</a:t>
            </a:r>
            <a:endParaRPr lang="es-ES" sz="2800" dirty="0"/>
          </a:p>
        </p:txBody>
      </p:sp>
      <p:sp>
        <p:nvSpPr>
          <p:cNvPr id="6" name="Rectángulo 5"/>
          <p:cNvSpPr/>
          <p:nvPr/>
        </p:nvSpPr>
        <p:spPr>
          <a:xfrm>
            <a:off x="2279576" y="3068960"/>
            <a:ext cx="8928992" cy="3046988"/>
          </a:xfrm>
          <a:prstGeom prst="rect">
            <a:avLst/>
          </a:prstGeom>
        </p:spPr>
        <p:txBody>
          <a:bodyPr wrap="square">
            <a:spAutoFit/>
          </a:bodyPr>
          <a:lstStyle/>
          <a:p>
            <a:r>
              <a:rPr lang="es-ES" sz="2400" dirty="0">
                <a:latin typeface="Consolas" panose="020B0609020204030204" pitchFamily="49" charset="0"/>
              </a:rPr>
              <a:t>BEGIN </a:t>
            </a:r>
            <a:r>
              <a:rPr lang="es-ES" sz="2400" dirty="0" err="1">
                <a:latin typeface="Consolas" panose="020B0609020204030204" pitchFamily="49" charset="0"/>
              </a:rPr>
              <a:t>restaEnteros</a:t>
            </a:r>
            <a:endParaRPr lang="es-ES" sz="2400" dirty="0">
              <a:latin typeface="Consolas" panose="020B0609020204030204" pitchFamily="49" charset="0"/>
            </a:endParaRPr>
          </a:p>
          <a:p>
            <a:r>
              <a:rPr lang="es-ES" sz="2400" dirty="0">
                <a:latin typeface="Consolas" panose="020B0609020204030204" pitchFamily="49" charset="0"/>
              </a:rPr>
              <a:t>	INTEGER numero1</a:t>
            </a:r>
          </a:p>
          <a:p>
            <a:r>
              <a:rPr lang="es-ES" sz="2400" dirty="0">
                <a:latin typeface="Consolas" panose="020B0609020204030204" pitchFamily="49" charset="0"/>
              </a:rPr>
              <a:t>	INTEGER numero2</a:t>
            </a:r>
          </a:p>
          <a:p>
            <a:r>
              <a:rPr lang="es-ES" sz="2400" dirty="0">
                <a:latin typeface="Consolas" panose="020B0609020204030204" pitchFamily="49" charset="0"/>
              </a:rPr>
              <a:t>	PRINT “Ingrese el primer número”</a:t>
            </a:r>
          </a:p>
          <a:p>
            <a:r>
              <a:rPr lang="es-ES" sz="2400" dirty="0">
                <a:latin typeface="Consolas" panose="020B0609020204030204" pitchFamily="49" charset="0"/>
              </a:rPr>
              <a:t>	PRINT “Ingrese el segundo número”</a:t>
            </a:r>
          </a:p>
          <a:p>
            <a:r>
              <a:rPr lang="es-ES" sz="2400" dirty="0">
                <a:latin typeface="Consolas" panose="020B0609020204030204" pitchFamily="49" charset="0"/>
              </a:rPr>
              <a:t>	INTEGER resta = numero1-numero2</a:t>
            </a:r>
          </a:p>
          <a:p>
            <a:r>
              <a:rPr lang="es-ES" sz="2400" dirty="0">
                <a:latin typeface="Consolas" panose="020B0609020204030204" pitchFamily="49" charset="0"/>
              </a:rPr>
              <a:t>	PRINT “El resultado de la resta es” + resta</a:t>
            </a:r>
          </a:p>
          <a:p>
            <a:r>
              <a:rPr lang="es-ES" sz="2400" dirty="0">
                <a:latin typeface="Consolas" panose="020B0609020204030204" pitchFamily="49" charset="0"/>
              </a:rPr>
              <a:t>END</a:t>
            </a:r>
          </a:p>
        </p:txBody>
      </p:sp>
      <p:sp>
        <p:nvSpPr>
          <p:cNvPr id="8" name="Flecha izquierda 7"/>
          <p:cNvSpPr/>
          <p:nvPr/>
        </p:nvSpPr>
        <p:spPr>
          <a:xfrm flipH="1">
            <a:off x="6888088" y="1799263"/>
            <a:ext cx="504056" cy="288032"/>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
        <p:nvSpPr>
          <p:cNvPr id="9" name="Título 1">
            <a:extLst>
              <a:ext uri="{FF2B5EF4-FFF2-40B4-BE49-F238E27FC236}">
                <a16:creationId xmlns:a16="http://schemas.microsoft.com/office/drawing/2014/main" xmlns="" id="{57B53D9E-C59D-4DC0-BC1C-2EA69EDD2CD1}"/>
              </a:ext>
            </a:extLst>
          </p:cNvPr>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3195134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5338488" cy="584775"/>
          </a:xfrm>
          <a:prstGeom prst="rect">
            <a:avLst/>
          </a:prstGeom>
          <a:noFill/>
        </p:spPr>
        <p:txBody>
          <a:bodyPr wrap="square" rtlCol="0">
            <a:spAutoFit/>
          </a:bodyPr>
          <a:lstStyle/>
          <a:p>
            <a:r>
              <a:rPr lang="es-ES" sz="3200" b="1" dirty="0"/>
              <a:t>VALIDACIÓN DE ALGORITMOS</a:t>
            </a:r>
          </a:p>
        </p:txBody>
      </p:sp>
      <p:sp>
        <p:nvSpPr>
          <p:cNvPr id="2" name="CuadroTexto 1"/>
          <p:cNvSpPr txBox="1"/>
          <p:nvPr/>
        </p:nvSpPr>
        <p:spPr>
          <a:xfrm>
            <a:off x="604942" y="2312090"/>
            <a:ext cx="7723306" cy="5078313"/>
          </a:xfrm>
          <a:prstGeom prst="rect">
            <a:avLst/>
          </a:prstGeom>
          <a:noFill/>
        </p:spPr>
        <p:txBody>
          <a:bodyPr wrap="square" rtlCol="0">
            <a:spAutoFit/>
          </a:bodyPr>
          <a:lstStyle/>
          <a:p>
            <a:pPr marL="285750" indent="-285750">
              <a:buFont typeface="Wingdings" panose="05000000000000000000" pitchFamily="2" charset="2"/>
              <a:buChar char="ü"/>
            </a:pPr>
            <a:r>
              <a:rPr lang="es-AR" sz="2800" b="1" dirty="0"/>
              <a:t>Pruebas de Escritorio</a:t>
            </a:r>
          </a:p>
          <a:p>
            <a:pPr marL="742950" lvl="1" indent="-285750">
              <a:buFont typeface="Wingdings" panose="05000000000000000000" pitchFamily="2" charset="2"/>
              <a:buChar char="§"/>
            </a:pPr>
            <a:r>
              <a:rPr lang="es-AR" sz="2400" dirty="0"/>
              <a:t>Sirve para validar un algoritmo, utilizando datos reales.</a:t>
            </a:r>
          </a:p>
          <a:p>
            <a:pPr marL="742950" lvl="1" indent="-285750">
              <a:buFont typeface="Wingdings" panose="05000000000000000000" pitchFamily="2" charset="2"/>
              <a:buChar char="§"/>
            </a:pPr>
            <a:r>
              <a:rPr lang="es-AR" sz="2400" dirty="0"/>
              <a:t>Consiste en hacer seguimiento de un algoritmo </a:t>
            </a:r>
            <a:r>
              <a:rPr lang="es-AR" sz="2400" b="1" dirty="0"/>
              <a:t>recorriendo las sentencias secuencialmente</a:t>
            </a:r>
            <a:r>
              <a:rPr lang="es-AR" sz="2400" dirty="0"/>
              <a:t>, simulando el funcionamiento de la computadora.</a:t>
            </a:r>
          </a:p>
          <a:p>
            <a:pPr marL="742950" lvl="1" indent="-285750">
              <a:buFont typeface="Wingdings" panose="05000000000000000000" pitchFamily="2" charset="2"/>
              <a:buChar char="§"/>
            </a:pPr>
            <a:r>
              <a:rPr lang="es-AR" sz="2400" dirty="0"/>
              <a:t>Se debe identificar las variables de </a:t>
            </a:r>
            <a:r>
              <a:rPr lang="es-AR" sz="2400" b="1" dirty="0"/>
              <a:t>entrada</a:t>
            </a:r>
            <a:r>
              <a:rPr lang="es-AR" sz="2400" dirty="0"/>
              <a:t>, cuáles son las variables </a:t>
            </a:r>
            <a:r>
              <a:rPr lang="es-AR" sz="2400" b="1" dirty="0"/>
              <a:t>auxiliares </a:t>
            </a:r>
            <a:r>
              <a:rPr lang="es-AR" sz="2400" dirty="0"/>
              <a:t>y cuáles son las variables de</a:t>
            </a:r>
            <a:r>
              <a:rPr lang="es-AR" sz="2400" b="1" dirty="0"/>
              <a:t> salida. </a:t>
            </a:r>
          </a:p>
          <a:p>
            <a:pPr marL="742950" lvl="1" indent="-285750">
              <a:buFont typeface="Wingdings" panose="05000000000000000000" pitchFamily="2" charset="2"/>
              <a:buChar char="§"/>
            </a:pPr>
            <a:r>
              <a:rPr lang="es-AR" sz="2400" dirty="0"/>
              <a:t>A medida que se van recorriendo las líneas se anotan en una </a:t>
            </a:r>
            <a:r>
              <a:rPr lang="es-AR" sz="2400" b="1" dirty="0"/>
              <a:t>tabla auxiliar </a:t>
            </a:r>
            <a:r>
              <a:rPr lang="es-AR" sz="2400" dirty="0"/>
              <a:t>los valores que van tomando las variables.</a:t>
            </a:r>
          </a:p>
          <a:p>
            <a:pPr marL="742950" lvl="1" indent="-285750">
              <a:buFont typeface="Wingdings" panose="05000000000000000000" pitchFamily="2" charset="2"/>
              <a:buChar char="§"/>
            </a:pPr>
            <a:endParaRPr lang="es-AR" sz="2400" dirty="0"/>
          </a:p>
          <a:p>
            <a:pPr marL="742950" lvl="1" indent="-285750">
              <a:buFont typeface="Wingdings" panose="05000000000000000000" pitchFamily="2" charset="2"/>
              <a:buChar char="§"/>
            </a:pPr>
            <a:endParaRPr lang="es-ES" sz="3200" dirty="0"/>
          </a:p>
        </p:txBody>
      </p:sp>
      <p:graphicFrame>
        <p:nvGraphicFramePr>
          <p:cNvPr id="3" name="Tabla 2"/>
          <p:cNvGraphicFramePr>
            <a:graphicFrameLocks noGrp="1"/>
          </p:cNvGraphicFramePr>
          <p:nvPr>
            <p:extLst>
              <p:ext uri="{D42A27DB-BD31-4B8C-83A1-F6EECF244321}">
                <p14:modId xmlns:p14="http://schemas.microsoft.com/office/powerpoint/2010/main" val="1126580106"/>
              </p:ext>
            </p:extLst>
          </p:nvPr>
        </p:nvGraphicFramePr>
        <p:xfrm>
          <a:off x="8303627" y="3068960"/>
          <a:ext cx="3813456" cy="1589606"/>
        </p:xfrm>
        <a:graphic>
          <a:graphicData uri="http://schemas.openxmlformats.org/drawingml/2006/table">
            <a:tbl>
              <a:tblPr firstRow="1" bandRow="1">
                <a:tableStyleId>{F5AB1C69-6EDB-4FF4-983F-18BD219EF322}</a:tableStyleId>
              </a:tblPr>
              <a:tblGrid>
                <a:gridCol w="1906728">
                  <a:extLst>
                    <a:ext uri="{9D8B030D-6E8A-4147-A177-3AD203B41FA5}">
                      <a16:colId xmlns:a16="http://schemas.microsoft.com/office/drawing/2014/main" xmlns="" val="2390681228"/>
                    </a:ext>
                  </a:extLst>
                </a:gridCol>
                <a:gridCol w="1906728">
                  <a:extLst>
                    <a:ext uri="{9D8B030D-6E8A-4147-A177-3AD203B41FA5}">
                      <a16:colId xmlns:a16="http://schemas.microsoft.com/office/drawing/2014/main" xmlns="" val="1117046916"/>
                    </a:ext>
                  </a:extLst>
                </a:gridCol>
              </a:tblGrid>
              <a:tr h="477086">
                <a:tc gridSpan="2">
                  <a:txBody>
                    <a:bodyPr/>
                    <a:lstStyle/>
                    <a:p>
                      <a:pPr algn="ctr"/>
                      <a:r>
                        <a:rPr lang="es-ES" dirty="0"/>
                        <a:t>Entrada</a:t>
                      </a:r>
                    </a:p>
                  </a:txBody>
                  <a:tcPr/>
                </a:tc>
                <a:tc hMerge="1">
                  <a:txBody>
                    <a:bodyPr/>
                    <a:lstStyle/>
                    <a:p>
                      <a:endParaRPr lang="es-ES" dirty="0"/>
                    </a:p>
                  </a:txBody>
                  <a:tcPr/>
                </a:tc>
                <a:extLst>
                  <a:ext uri="{0D108BD9-81ED-4DB2-BD59-A6C34878D82A}">
                    <a16:rowId xmlns:a16="http://schemas.microsoft.com/office/drawing/2014/main" xmlns="" val="3724483062"/>
                  </a:ext>
                </a:extLst>
              </a:tr>
              <a:tr h="370840">
                <a:tc>
                  <a:txBody>
                    <a:bodyPr/>
                    <a:lstStyle/>
                    <a:p>
                      <a:r>
                        <a:rPr lang="es-ES" dirty="0"/>
                        <a:t>Numero1 (entero)</a:t>
                      </a:r>
                    </a:p>
                  </a:txBody>
                  <a:tcPr/>
                </a:tc>
                <a:tc>
                  <a:txBody>
                    <a:bodyPr/>
                    <a:lstStyle/>
                    <a:p>
                      <a:r>
                        <a:rPr lang="es-ES" dirty="0"/>
                        <a:t>Numero2 (entero)</a:t>
                      </a:r>
                    </a:p>
                  </a:txBody>
                  <a:tcPr/>
                </a:tc>
                <a:extLst>
                  <a:ext uri="{0D108BD9-81ED-4DB2-BD59-A6C34878D82A}">
                    <a16:rowId xmlns:a16="http://schemas.microsoft.com/office/drawing/2014/main" xmlns="" val="2664021702"/>
                  </a:ext>
                </a:extLst>
              </a:tr>
              <a:tr h="370840">
                <a:tc>
                  <a:txBody>
                    <a:bodyPr/>
                    <a:lstStyle/>
                    <a:p>
                      <a:r>
                        <a:rPr lang="es-ES" dirty="0"/>
                        <a:t>10</a:t>
                      </a:r>
                    </a:p>
                  </a:txBody>
                  <a:tcPr/>
                </a:tc>
                <a:tc>
                  <a:txBody>
                    <a:bodyPr/>
                    <a:lstStyle/>
                    <a:p>
                      <a:r>
                        <a:rPr lang="es-ES" dirty="0"/>
                        <a:t>2</a:t>
                      </a:r>
                    </a:p>
                  </a:txBody>
                  <a:tcPr/>
                </a:tc>
                <a:extLst>
                  <a:ext uri="{0D108BD9-81ED-4DB2-BD59-A6C34878D82A}">
                    <a16:rowId xmlns:a16="http://schemas.microsoft.com/office/drawing/2014/main" xmlns="" val="3342648018"/>
                  </a:ext>
                </a:extLst>
              </a:tr>
              <a:tr h="370840">
                <a:tc>
                  <a:txBody>
                    <a:bodyPr/>
                    <a:lstStyle/>
                    <a:p>
                      <a:r>
                        <a:rPr lang="es-ES" dirty="0"/>
                        <a:t>200</a:t>
                      </a:r>
                    </a:p>
                  </a:txBody>
                  <a:tcPr/>
                </a:tc>
                <a:tc>
                  <a:txBody>
                    <a:bodyPr/>
                    <a:lstStyle/>
                    <a:p>
                      <a:r>
                        <a:rPr lang="es-ES" dirty="0"/>
                        <a:t>50</a:t>
                      </a:r>
                    </a:p>
                  </a:txBody>
                  <a:tcPr/>
                </a:tc>
                <a:extLst>
                  <a:ext uri="{0D108BD9-81ED-4DB2-BD59-A6C34878D82A}">
                    <a16:rowId xmlns:a16="http://schemas.microsoft.com/office/drawing/2014/main" xmlns="" val="4224776224"/>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35393420"/>
              </p:ext>
            </p:extLst>
          </p:nvPr>
        </p:nvGraphicFramePr>
        <p:xfrm>
          <a:off x="9408368" y="4725144"/>
          <a:ext cx="1906728" cy="1589606"/>
        </p:xfrm>
        <a:graphic>
          <a:graphicData uri="http://schemas.openxmlformats.org/drawingml/2006/table">
            <a:tbl>
              <a:tblPr firstRow="1" bandRow="1">
                <a:tableStyleId>{93296810-A885-4BE3-A3E7-6D5BEEA58F35}</a:tableStyleId>
              </a:tblPr>
              <a:tblGrid>
                <a:gridCol w="1906728">
                  <a:extLst>
                    <a:ext uri="{9D8B030D-6E8A-4147-A177-3AD203B41FA5}">
                      <a16:colId xmlns:a16="http://schemas.microsoft.com/office/drawing/2014/main" xmlns="" val="2819267497"/>
                    </a:ext>
                  </a:extLst>
                </a:gridCol>
              </a:tblGrid>
              <a:tr h="477086">
                <a:tc>
                  <a:txBody>
                    <a:bodyPr/>
                    <a:lstStyle/>
                    <a:p>
                      <a:pPr algn="ctr"/>
                      <a:r>
                        <a:rPr lang="es-ES" dirty="0"/>
                        <a:t>Salida</a:t>
                      </a:r>
                    </a:p>
                  </a:txBody>
                  <a:tcPr/>
                </a:tc>
                <a:extLst>
                  <a:ext uri="{0D108BD9-81ED-4DB2-BD59-A6C34878D82A}">
                    <a16:rowId xmlns:a16="http://schemas.microsoft.com/office/drawing/2014/main" xmlns="" val="1610967925"/>
                  </a:ext>
                </a:extLst>
              </a:tr>
              <a:tr h="370840">
                <a:tc>
                  <a:txBody>
                    <a:bodyPr/>
                    <a:lstStyle/>
                    <a:p>
                      <a:r>
                        <a:rPr lang="es-ES" dirty="0"/>
                        <a:t>Resta (entero)</a:t>
                      </a:r>
                    </a:p>
                  </a:txBody>
                  <a:tcPr/>
                </a:tc>
                <a:extLst>
                  <a:ext uri="{0D108BD9-81ED-4DB2-BD59-A6C34878D82A}">
                    <a16:rowId xmlns:a16="http://schemas.microsoft.com/office/drawing/2014/main" xmlns="" val="2683844637"/>
                  </a:ext>
                </a:extLst>
              </a:tr>
              <a:tr h="370840">
                <a:tc>
                  <a:txBody>
                    <a:bodyPr/>
                    <a:lstStyle/>
                    <a:p>
                      <a:r>
                        <a:rPr lang="es-ES" dirty="0"/>
                        <a:t>10-2 = 8</a:t>
                      </a:r>
                    </a:p>
                  </a:txBody>
                  <a:tcPr/>
                </a:tc>
                <a:extLst>
                  <a:ext uri="{0D108BD9-81ED-4DB2-BD59-A6C34878D82A}">
                    <a16:rowId xmlns:a16="http://schemas.microsoft.com/office/drawing/2014/main" xmlns="" val="3525935253"/>
                  </a:ext>
                </a:extLst>
              </a:tr>
              <a:tr h="370840">
                <a:tc>
                  <a:txBody>
                    <a:bodyPr/>
                    <a:lstStyle/>
                    <a:p>
                      <a:r>
                        <a:rPr lang="es-ES" dirty="0"/>
                        <a:t>200-50=150</a:t>
                      </a:r>
                    </a:p>
                  </a:txBody>
                  <a:tcPr/>
                </a:tc>
                <a:extLst>
                  <a:ext uri="{0D108BD9-81ED-4DB2-BD59-A6C34878D82A}">
                    <a16:rowId xmlns:a16="http://schemas.microsoft.com/office/drawing/2014/main" xmlns="" val="321965422"/>
                  </a:ext>
                </a:extLst>
              </a:tr>
            </a:tbl>
          </a:graphicData>
        </a:graphic>
      </p:graphicFrame>
      <p:sp>
        <p:nvSpPr>
          <p:cNvPr id="7" name="CuadroTexto 6"/>
          <p:cNvSpPr txBox="1"/>
          <p:nvPr/>
        </p:nvSpPr>
        <p:spPr>
          <a:xfrm>
            <a:off x="9135402" y="1886628"/>
            <a:ext cx="2041874" cy="830997"/>
          </a:xfrm>
          <a:prstGeom prst="wedgeRectCallout">
            <a:avLst>
              <a:gd name="adj1" fmla="val -21633"/>
              <a:gd name="adj2" fmla="val 74290"/>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sz="2400" b="1" dirty="0"/>
              <a:t>Ejemplo para: </a:t>
            </a:r>
            <a:r>
              <a:rPr lang="es-ES" sz="2400" b="1" dirty="0" err="1"/>
              <a:t>restaEnteros</a:t>
            </a:r>
            <a:endParaRPr lang="es-ES" sz="2400" dirty="0"/>
          </a:p>
        </p:txBody>
      </p:sp>
      <p:sp>
        <p:nvSpPr>
          <p:cNvPr id="8" name="Título 1">
            <a:extLst>
              <a:ext uri="{FF2B5EF4-FFF2-40B4-BE49-F238E27FC236}">
                <a16:creationId xmlns:a16="http://schemas.microsoft.com/office/drawing/2014/main" xmlns="" id="{9B5CCC5F-B0B1-4804-9F6A-FFEEA1E61EAA}"/>
              </a:ext>
            </a:extLst>
          </p:cNvPr>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4074917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1424" y="1772816"/>
            <a:ext cx="10801200" cy="4680520"/>
          </a:xfrm>
        </p:spPr>
        <p:txBody>
          <a:bodyPr>
            <a:normAutofit lnSpcReduction="10000"/>
          </a:bodyPr>
          <a:lstStyle/>
          <a:p>
            <a:pPr lvl="0">
              <a:lnSpc>
                <a:spcPct val="150000"/>
              </a:lnSpc>
            </a:pPr>
            <a:r>
              <a:rPr lang="es-AR" sz="2800" dirty="0"/>
              <a:t>Interpretar las</a:t>
            </a:r>
            <a:r>
              <a:rPr lang="es-AR" sz="2800" b="1" dirty="0"/>
              <a:t> especificaciones </a:t>
            </a:r>
            <a:r>
              <a:rPr lang="es-AR" sz="2800" dirty="0"/>
              <a:t>de diseño o requisitos de las asignaciones a programar, comprendiendo en su contexto inmediato </a:t>
            </a:r>
            <a:r>
              <a:rPr lang="es-AR" sz="2800" b="1" dirty="0"/>
              <a:t>cuál es el problema </a:t>
            </a:r>
            <a:r>
              <a:rPr lang="es-AR" sz="2800" dirty="0"/>
              <a:t>a resolver.</a:t>
            </a:r>
            <a:endParaRPr lang="es-ES" sz="2800" dirty="0"/>
          </a:p>
          <a:p>
            <a:pPr lvl="0">
              <a:lnSpc>
                <a:spcPct val="150000"/>
              </a:lnSpc>
            </a:pPr>
            <a:r>
              <a:rPr lang="es-AR" sz="2800" dirty="0"/>
              <a:t>Determinar el </a:t>
            </a:r>
            <a:r>
              <a:rPr lang="es-AR" sz="2800" b="1" dirty="0"/>
              <a:t>alcance del problema </a:t>
            </a:r>
            <a:r>
              <a:rPr lang="es-AR" sz="2800" dirty="0"/>
              <a:t>y convalidar su interpretación a fin de identificar aspectos faltantes.</a:t>
            </a:r>
            <a:endParaRPr lang="es-ES" sz="2800" dirty="0"/>
          </a:p>
          <a:p>
            <a:pPr lvl="0">
              <a:lnSpc>
                <a:spcPct val="150000"/>
              </a:lnSpc>
            </a:pPr>
            <a:r>
              <a:rPr lang="es-AR" sz="2800" b="1" dirty="0"/>
              <a:t>Desarrollar algoritmos </a:t>
            </a:r>
            <a:r>
              <a:rPr lang="es-AR" sz="2800" dirty="0"/>
              <a:t>que dan soluciones a los problemas asignados o derivados de los mismos.</a:t>
            </a:r>
            <a:endParaRPr lang="es-ES" sz="2800" dirty="0"/>
          </a:p>
          <a:p>
            <a:pPr>
              <a:lnSpc>
                <a:spcPct val="150000"/>
              </a:lnSpc>
            </a:pPr>
            <a:endParaRPr lang="es-AR" sz="2800" dirty="0"/>
          </a:p>
        </p:txBody>
      </p:sp>
      <p:sp>
        <p:nvSpPr>
          <p:cNvPr id="3" name="Título 2"/>
          <p:cNvSpPr>
            <a:spLocks noGrp="1"/>
          </p:cNvSpPr>
          <p:nvPr>
            <p:ph type="title"/>
          </p:nvPr>
        </p:nvSpPr>
        <p:spPr>
          <a:xfrm>
            <a:off x="1415480" y="620688"/>
            <a:ext cx="9460720" cy="1051057"/>
          </a:xfrm>
        </p:spPr>
        <p:txBody>
          <a:bodyPr/>
          <a:lstStyle/>
          <a:p>
            <a:pPr algn="ctr"/>
            <a:r>
              <a:rPr lang="es-AR" sz="4000" b="1" dirty="0"/>
              <a:t>Capacidades</a:t>
            </a:r>
            <a:r>
              <a:rPr lang="en-US" sz="4000" b="1" dirty="0"/>
              <a:t> </a:t>
            </a:r>
            <a:r>
              <a:rPr lang="es-AR" sz="4000" b="1" dirty="0"/>
              <a:t>Profesionales</a:t>
            </a:r>
            <a:r>
              <a:rPr lang="en-US" sz="4000" b="1" dirty="0"/>
              <a:t> a las que contribuye el Módulo de </a:t>
            </a:r>
            <a:r>
              <a:rPr lang="en-US" sz="4000" b="1" dirty="0" err="1"/>
              <a:t>Pensamiento</a:t>
            </a:r>
            <a:r>
              <a:rPr lang="en-US" sz="4000" b="1" dirty="0"/>
              <a:t> </a:t>
            </a:r>
            <a:r>
              <a:rPr lang="en-US" sz="4000" b="1" dirty="0" err="1"/>
              <a:t>Lógico</a:t>
            </a:r>
            <a:endParaRPr lang="es-AR" sz="4000" b="1" dirty="0"/>
          </a:p>
        </p:txBody>
      </p:sp>
    </p:spTree>
    <p:extLst>
      <p:ext uri="{BB962C8B-B14F-4D97-AF65-F5344CB8AC3E}">
        <p14:creationId xmlns:p14="http://schemas.microsoft.com/office/powerpoint/2010/main" val="578676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7066681" cy="584775"/>
          </a:xfrm>
          <a:prstGeom prst="rect">
            <a:avLst/>
          </a:prstGeom>
          <a:noFill/>
        </p:spPr>
        <p:txBody>
          <a:bodyPr wrap="square" rtlCol="0">
            <a:spAutoFit/>
          </a:bodyPr>
          <a:lstStyle/>
          <a:p>
            <a:r>
              <a:rPr lang="es-ES" sz="3200" b="1" dirty="0"/>
              <a:t>CONSTRUCCIÓN DE UN PROGRAMA:</a:t>
            </a:r>
          </a:p>
        </p:txBody>
      </p:sp>
      <p:graphicFrame>
        <p:nvGraphicFramePr>
          <p:cNvPr id="2" name="Diagrama 1"/>
          <p:cNvGraphicFramePr/>
          <p:nvPr>
            <p:extLst>
              <p:ext uri="{D42A27DB-BD31-4B8C-83A1-F6EECF244321}">
                <p14:modId xmlns:p14="http://schemas.microsoft.com/office/powerpoint/2010/main" val="3729624643"/>
              </p:ext>
            </p:extLst>
          </p:nvPr>
        </p:nvGraphicFramePr>
        <p:xfrm>
          <a:off x="551384" y="2235666"/>
          <a:ext cx="11161240" cy="4361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p:cNvSpPr txBox="1"/>
          <p:nvPr/>
        </p:nvSpPr>
        <p:spPr>
          <a:xfrm>
            <a:off x="5222092" y="5627856"/>
            <a:ext cx="2376264" cy="646331"/>
          </a:xfrm>
          <a:prstGeom prst="rect">
            <a:avLst/>
          </a:prstGeom>
          <a:noFill/>
        </p:spPr>
        <p:txBody>
          <a:bodyPr wrap="square" rtlCol="0">
            <a:spAutoFit/>
          </a:bodyPr>
          <a:lstStyle/>
          <a:p>
            <a:pPr marL="285750" indent="-285750">
              <a:buFont typeface="Wingdings" panose="05000000000000000000" pitchFamily="2" charset="2"/>
              <a:buChar char="ü"/>
            </a:pPr>
            <a:r>
              <a:rPr lang="es-ES" dirty="0"/>
              <a:t>Diagramas de Flujo</a:t>
            </a:r>
          </a:p>
          <a:p>
            <a:pPr marL="285750" indent="-285750">
              <a:buFont typeface="Wingdings" panose="05000000000000000000" pitchFamily="2" charset="2"/>
              <a:buChar char="ü"/>
            </a:pPr>
            <a:r>
              <a:rPr lang="es-ES" dirty="0"/>
              <a:t>Pseudocódigo</a:t>
            </a:r>
          </a:p>
        </p:txBody>
      </p:sp>
      <p:sp>
        <p:nvSpPr>
          <p:cNvPr id="6" name="CuadroTexto 5"/>
          <p:cNvSpPr txBox="1"/>
          <p:nvPr/>
        </p:nvSpPr>
        <p:spPr>
          <a:xfrm>
            <a:off x="9318072" y="4581128"/>
            <a:ext cx="2855639" cy="923330"/>
          </a:xfrm>
          <a:prstGeom prst="rect">
            <a:avLst/>
          </a:prstGeom>
          <a:noFill/>
        </p:spPr>
        <p:txBody>
          <a:bodyPr wrap="square" rtlCol="0">
            <a:spAutoFit/>
          </a:bodyPr>
          <a:lstStyle/>
          <a:p>
            <a:pPr marL="285750" indent="-285750">
              <a:buFont typeface="Wingdings" panose="05000000000000000000" pitchFamily="2" charset="2"/>
              <a:buChar char="ü"/>
            </a:pPr>
            <a:r>
              <a:rPr lang="es-ES" dirty="0"/>
              <a:t>Pruebas de Escritorio.</a:t>
            </a:r>
          </a:p>
          <a:p>
            <a:pPr marL="285750" indent="-285750">
              <a:buFont typeface="Wingdings" panose="05000000000000000000" pitchFamily="2" charset="2"/>
              <a:buChar char="ü"/>
            </a:pPr>
            <a:r>
              <a:rPr lang="es-ES" dirty="0"/>
              <a:t>Pruebas ayudadas con Programas de Desarrollo</a:t>
            </a:r>
          </a:p>
        </p:txBody>
      </p:sp>
      <p:sp>
        <p:nvSpPr>
          <p:cNvPr id="7" name="Título 1">
            <a:extLst>
              <a:ext uri="{FF2B5EF4-FFF2-40B4-BE49-F238E27FC236}">
                <a16:creationId xmlns:a16="http://schemas.microsoft.com/office/drawing/2014/main" xmlns="" id="{E057344A-CF5A-4961-B6A3-6BA567A9174F}"/>
              </a:ext>
            </a:extLst>
          </p:cNvPr>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40182918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lum bright="-20000" contrast="40000"/>
          </a:blip>
          <a:srcRect l="21513" t="5901" r="3344" b="3485"/>
          <a:stretch/>
        </p:blipFill>
        <p:spPr>
          <a:xfrm>
            <a:off x="609342" y="2489967"/>
            <a:ext cx="6768752" cy="3825816"/>
          </a:xfrm>
          <a:prstGeom prst="rect">
            <a:avLst/>
          </a:prstGeom>
        </p:spPr>
      </p:pic>
      <p:sp>
        <p:nvSpPr>
          <p:cNvPr id="8" name="CuadroTexto 7"/>
          <p:cNvSpPr txBox="1"/>
          <p:nvPr/>
        </p:nvSpPr>
        <p:spPr>
          <a:xfrm>
            <a:off x="7536160" y="4869160"/>
            <a:ext cx="4248472" cy="1508105"/>
          </a:xfrm>
          <a:prstGeom prst="rect">
            <a:avLst/>
          </a:prstGeom>
          <a:noFill/>
        </p:spPr>
        <p:txBody>
          <a:bodyPr wrap="square" rtlCol="0">
            <a:spAutoFit/>
          </a:bodyPr>
          <a:lstStyle/>
          <a:p>
            <a:pPr algn="just"/>
            <a:r>
              <a:rPr lang="es-AR" sz="3200" b="1" i="1" dirty="0"/>
              <a:t>Direcciones de memoria con un valor: </a:t>
            </a:r>
            <a:r>
              <a:rPr lang="es-AR" sz="2800" dirty="0"/>
              <a:t>un número, una letra, o valor nulo. </a:t>
            </a:r>
            <a:endParaRPr lang="es-ES" sz="2800" dirty="0"/>
          </a:p>
        </p:txBody>
      </p:sp>
      <p:sp>
        <p:nvSpPr>
          <p:cNvPr id="10" name="CuadroTexto 9"/>
          <p:cNvSpPr txBox="1"/>
          <p:nvPr/>
        </p:nvSpPr>
        <p:spPr>
          <a:xfrm>
            <a:off x="551384" y="1650892"/>
            <a:ext cx="7066681" cy="584775"/>
          </a:xfrm>
          <a:prstGeom prst="rect">
            <a:avLst/>
          </a:prstGeom>
          <a:noFill/>
        </p:spPr>
        <p:txBody>
          <a:bodyPr wrap="square" rtlCol="0">
            <a:spAutoFit/>
          </a:bodyPr>
          <a:lstStyle/>
          <a:p>
            <a:r>
              <a:rPr lang="es-ES" sz="3200" b="1" dirty="0"/>
              <a:t>ELEMENTOS DE UN PROGRAMA</a:t>
            </a:r>
          </a:p>
        </p:txBody>
      </p:sp>
      <p:grpSp>
        <p:nvGrpSpPr>
          <p:cNvPr id="11" name="Grupo 10"/>
          <p:cNvGrpSpPr/>
          <p:nvPr/>
        </p:nvGrpSpPr>
        <p:grpSpPr>
          <a:xfrm>
            <a:off x="8275898" y="2235667"/>
            <a:ext cx="2715713" cy="935415"/>
            <a:chOff x="0" y="225925"/>
            <a:chExt cx="2324092" cy="935415"/>
          </a:xfrm>
        </p:grpSpPr>
        <p:sp>
          <p:nvSpPr>
            <p:cNvPr id="12" name="Rectángulo redondeado 11"/>
            <p:cNvSpPr/>
            <p:nvPr/>
          </p:nvSpPr>
          <p:spPr>
            <a:xfrm>
              <a:off x="0" y="225925"/>
              <a:ext cx="2324092" cy="935415"/>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45663" y="271588"/>
              <a:ext cx="2232766" cy="844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s-ES" sz="3900" dirty="0"/>
                <a:t>Variables</a:t>
              </a:r>
            </a:p>
          </p:txBody>
        </p:sp>
      </p:grpSp>
      <p:sp>
        <p:nvSpPr>
          <p:cNvPr id="14" name="Flecha abajo 13"/>
          <p:cNvSpPr/>
          <p:nvPr/>
        </p:nvSpPr>
        <p:spPr>
          <a:xfrm>
            <a:off x="9345723" y="3423142"/>
            <a:ext cx="576064" cy="1280378"/>
          </a:xfrm>
          <a:prstGeom prst="downArrow">
            <a:avLst/>
          </a:prstGeom>
          <a:ln w="57150">
            <a:solidFill>
              <a:srgbClr val="920000"/>
            </a:solidFill>
          </a:ln>
        </p:spPr>
        <p:style>
          <a:lnRef idx="1">
            <a:schemeClr val="accent2"/>
          </a:lnRef>
          <a:fillRef idx="2">
            <a:schemeClr val="accent2"/>
          </a:fillRef>
          <a:effectRef idx="1">
            <a:schemeClr val="accent2"/>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b="1">
              <a:ln w="6600">
                <a:solidFill>
                  <a:schemeClr val="accent2"/>
                </a:solidFill>
                <a:prstDash val="solid"/>
              </a:ln>
              <a:solidFill>
                <a:srgbClr val="FFFFFF"/>
              </a:solidFill>
              <a:effectLst>
                <a:outerShdw dist="38100" dir="2700000" algn="tl" rotWithShape="0">
                  <a:schemeClr val="accent2"/>
                </a:outerShdw>
              </a:effectLst>
            </a:endParaRPr>
          </a:p>
        </p:txBody>
      </p:sp>
      <p:sp>
        <p:nvSpPr>
          <p:cNvPr id="15" name="Título 1">
            <a:extLst>
              <a:ext uri="{FF2B5EF4-FFF2-40B4-BE49-F238E27FC236}">
                <a16:creationId xmlns:a16="http://schemas.microsoft.com/office/drawing/2014/main" xmlns="" id="{5857F9CB-A4AF-4072-97B5-646AACCC1096}"/>
              </a:ext>
            </a:extLst>
          </p:cNvPr>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79676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7066681" cy="584775"/>
          </a:xfrm>
          <a:prstGeom prst="rect">
            <a:avLst/>
          </a:prstGeom>
          <a:noFill/>
        </p:spPr>
        <p:txBody>
          <a:bodyPr wrap="square" rtlCol="0">
            <a:spAutoFit/>
          </a:bodyPr>
          <a:lstStyle/>
          <a:p>
            <a:r>
              <a:rPr lang="es-ES" sz="3200" b="1" dirty="0"/>
              <a:t>ELEMENTOS DE UN PROGRAMA</a:t>
            </a:r>
          </a:p>
        </p:txBody>
      </p:sp>
      <p:pic>
        <p:nvPicPr>
          <p:cNvPr id="7" name="Imagen 6"/>
          <p:cNvPicPr>
            <a:picLocks noChangeAspect="1"/>
          </p:cNvPicPr>
          <p:nvPr/>
        </p:nvPicPr>
        <p:blipFill rotWithShape="1">
          <a:blip r:embed="rId2">
            <a:lum bright="-20000" contrast="40000"/>
          </a:blip>
          <a:srcRect l="21513" t="5901" r="3344" b="3485"/>
          <a:stretch/>
        </p:blipFill>
        <p:spPr>
          <a:xfrm>
            <a:off x="560275" y="2492896"/>
            <a:ext cx="6768752" cy="3825816"/>
          </a:xfrm>
          <a:prstGeom prst="rect">
            <a:avLst/>
          </a:prstGeom>
        </p:spPr>
      </p:pic>
      <p:sp>
        <p:nvSpPr>
          <p:cNvPr id="8" name="CuadroTexto 7"/>
          <p:cNvSpPr txBox="1"/>
          <p:nvPr/>
        </p:nvSpPr>
        <p:spPr>
          <a:xfrm>
            <a:off x="7453200" y="4824288"/>
            <a:ext cx="4259424" cy="2000548"/>
          </a:xfrm>
          <a:prstGeom prst="rect">
            <a:avLst/>
          </a:prstGeom>
          <a:noFill/>
        </p:spPr>
        <p:txBody>
          <a:bodyPr wrap="square" rtlCol="0">
            <a:spAutoFit/>
          </a:bodyPr>
          <a:lstStyle/>
          <a:p>
            <a:pPr algn="just"/>
            <a:r>
              <a:rPr lang="es-AR" sz="3200" b="1" i="1" dirty="0"/>
              <a:t>Direcciones de memoria </a:t>
            </a:r>
            <a:r>
              <a:rPr lang="es-AR" sz="2800" dirty="0"/>
              <a:t>con un valor</a:t>
            </a:r>
            <a:r>
              <a:rPr lang="es-AR" sz="2400" dirty="0"/>
              <a:t> </a:t>
            </a:r>
            <a:r>
              <a:rPr lang="es-AR" sz="2800" dirty="0"/>
              <a:t>que </a:t>
            </a:r>
            <a:r>
              <a:rPr lang="es-AR" sz="3200" b="1" i="1" dirty="0"/>
              <a:t>no varía </a:t>
            </a:r>
            <a:r>
              <a:rPr lang="es-AR" sz="2800" dirty="0"/>
              <a:t>durante la ejecución del programa</a:t>
            </a:r>
            <a:r>
              <a:rPr lang="es-AR" sz="1600" dirty="0"/>
              <a:t>.</a:t>
            </a:r>
            <a:endParaRPr lang="es-ES" sz="2800" dirty="0"/>
          </a:p>
        </p:txBody>
      </p:sp>
      <p:grpSp>
        <p:nvGrpSpPr>
          <p:cNvPr id="13" name="Grupo 12"/>
          <p:cNvGrpSpPr/>
          <p:nvPr/>
        </p:nvGrpSpPr>
        <p:grpSpPr>
          <a:xfrm>
            <a:off x="8275898" y="2235667"/>
            <a:ext cx="2715713" cy="935415"/>
            <a:chOff x="0" y="225925"/>
            <a:chExt cx="2324092" cy="935415"/>
          </a:xfrm>
        </p:grpSpPr>
        <p:sp>
          <p:nvSpPr>
            <p:cNvPr id="14" name="Rectángulo redondeado 13"/>
            <p:cNvSpPr/>
            <p:nvPr/>
          </p:nvSpPr>
          <p:spPr>
            <a:xfrm>
              <a:off x="0" y="225925"/>
              <a:ext cx="2324092" cy="935415"/>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45663" y="271588"/>
              <a:ext cx="2232766" cy="844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s-ES" sz="3900" dirty="0"/>
                <a:t>Constantes</a:t>
              </a:r>
            </a:p>
          </p:txBody>
        </p:sp>
      </p:grpSp>
      <p:sp>
        <p:nvSpPr>
          <p:cNvPr id="16" name="Flecha abajo 15"/>
          <p:cNvSpPr/>
          <p:nvPr/>
        </p:nvSpPr>
        <p:spPr>
          <a:xfrm>
            <a:off x="9345723" y="3423142"/>
            <a:ext cx="576064" cy="1280378"/>
          </a:xfrm>
          <a:prstGeom prst="downArrow">
            <a:avLst/>
          </a:prstGeom>
          <a:ln w="57150">
            <a:solidFill>
              <a:srgbClr val="920000"/>
            </a:solidFill>
          </a:ln>
        </p:spPr>
        <p:style>
          <a:lnRef idx="1">
            <a:schemeClr val="accent2"/>
          </a:lnRef>
          <a:fillRef idx="2">
            <a:schemeClr val="accent2"/>
          </a:fillRef>
          <a:effectRef idx="1">
            <a:schemeClr val="accent2"/>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b="1">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Título 1">
            <a:extLst>
              <a:ext uri="{FF2B5EF4-FFF2-40B4-BE49-F238E27FC236}">
                <a16:creationId xmlns:a16="http://schemas.microsoft.com/office/drawing/2014/main" xmlns="" id="{CA548E04-5E03-4B7C-812E-7DA38E86893A}"/>
              </a:ext>
            </a:extLst>
          </p:cNvPr>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3632779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3322264" cy="584775"/>
          </a:xfrm>
          <a:prstGeom prst="rect">
            <a:avLst/>
          </a:prstGeom>
          <a:noFill/>
        </p:spPr>
        <p:txBody>
          <a:bodyPr wrap="square" rtlCol="0">
            <a:spAutoFit/>
          </a:bodyPr>
          <a:lstStyle/>
          <a:p>
            <a:r>
              <a:rPr lang="es-ES" sz="3200" b="1" dirty="0"/>
              <a:t>TIPOS DE DATOS</a:t>
            </a:r>
          </a:p>
        </p:txBody>
      </p:sp>
      <p:graphicFrame>
        <p:nvGraphicFramePr>
          <p:cNvPr id="2" name="Diagrama 1"/>
          <p:cNvGraphicFramePr/>
          <p:nvPr>
            <p:extLst>
              <p:ext uri="{D42A27DB-BD31-4B8C-83A1-F6EECF244321}">
                <p14:modId xmlns:p14="http://schemas.microsoft.com/office/powerpoint/2010/main" val="1736749779"/>
              </p:ext>
            </p:extLst>
          </p:nvPr>
        </p:nvGraphicFramePr>
        <p:xfrm>
          <a:off x="2423592" y="2235667"/>
          <a:ext cx="3672408"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2024213781"/>
              </p:ext>
            </p:extLst>
          </p:nvPr>
        </p:nvGraphicFramePr>
        <p:xfrm>
          <a:off x="6465938" y="2425148"/>
          <a:ext cx="3480067" cy="28760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ítulo 1">
            <a:extLst>
              <a:ext uri="{FF2B5EF4-FFF2-40B4-BE49-F238E27FC236}">
                <a16:creationId xmlns:a16="http://schemas.microsoft.com/office/drawing/2014/main" xmlns="" id="{F15897F2-15B0-468D-9905-76ED02D6C894}"/>
              </a:ext>
            </a:extLst>
          </p:cNvPr>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2808668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5" y="1650892"/>
            <a:ext cx="5040560" cy="584775"/>
          </a:xfrm>
          <a:prstGeom prst="rect">
            <a:avLst/>
          </a:prstGeom>
          <a:noFill/>
        </p:spPr>
        <p:txBody>
          <a:bodyPr wrap="square" rtlCol="0">
            <a:spAutoFit/>
          </a:bodyPr>
          <a:lstStyle/>
          <a:p>
            <a:r>
              <a:rPr lang="es-ES" sz="3200" b="1" dirty="0"/>
              <a:t>OPERADORES ARITMÉTICOS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a 7"/>
          <p:cNvGraphicFramePr/>
          <p:nvPr>
            <p:extLst>
              <p:ext uri="{D42A27DB-BD31-4B8C-83A1-F6EECF244321}">
                <p14:modId xmlns:p14="http://schemas.microsoft.com/office/powerpoint/2010/main" val="369858347"/>
              </p:ext>
            </p:extLst>
          </p:nvPr>
        </p:nvGraphicFramePr>
        <p:xfrm>
          <a:off x="911424" y="2495909"/>
          <a:ext cx="10513168" cy="1872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a 9"/>
          <p:cNvGraphicFramePr/>
          <p:nvPr>
            <p:extLst>
              <p:ext uri="{D42A27DB-BD31-4B8C-83A1-F6EECF244321}">
                <p14:modId xmlns:p14="http://schemas.microsoft.com/office/powerpoint/2010/main" val="4265764277"/>
              </p:ext>
            </p:extLst>
          </p:nvPr>
        </p:nvGraphicFramePr>
        <p:xfrm>
          <a:off x="2423592" y="4368117"/>
          <a:ext cx="7541616" cy="195999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Título 1">
            <a:extLst>
              <a:ext uri="{FF2B5EF4-FFF2-40B4-BE49-F238E27FC236}">
                <a16:creationId xmlns:a16="http://schemas.microsoft.com/office/drawing/2014/main" xmlns="" id="{E80B11EC-ECCC-4BB1-A2B5-ED90392B3533}"/>
              </a:ext>
            </a:extLst>
          </p:cNvPr>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2133671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834432" cy="584775"/>
          </a:xfrm>
          <a:prstGeom prst="rect">
            <a:avLst/>
          </a:prstGeom>
          <a:noFill/>
        </p:spPr>
        <p:txBody>
          <a:bodyPr wrap="square" rtlCol="0">
            <a:spAutoFit/>
          </a:bodyPr>
          <a:lstStyle/>
          <a:p>
            <a:r>
              <a:rPr lang="es-ES" sz="3200" b="1" dirty="0"/>
              <a:t>OPERADORES UNITARIOS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a 7"/>
          <p:cNvGraphicFramePr/>
          <p:nvPr>
            <p:extLst>
              <p:ext uri="{D42A27DB-BD31-4B8C-83A1-F6EECF244321}">
                <p14:modId xmlns:p14="http://schemas.microsoft.com/office/powerpoint/2010/main" val="2139467599"/>
              </p:ext>
            </p:extLst>
          </p:nvPr>
        </p:nvGraphicFramePr>
        <p:xfrm>
          <a:off x="911424" y="2996952"/>
          <a:ext cx="10513168" cy="2448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85015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127448" y="1213192"/>
            <a:ext cx="7066681" cy="1077218"/>
          </a:xfrm>
          <a:prstGeom prst="rect">
            <a:avLst/>
          </a:prstGeom>
          <a:noFill/>
        </p:spPr>
        <p:txBody>
          <a:bodyPr wrap="square" rtlCol="0">
            <a:spAutoFit/>
          </a:bodyPr>
          <a:lstStyle/>
          <a:p>
            <a:r>
              <a:rPr lang="es-ES" sz="3200" b="1" dirty="0"/>
              <a:t>OPERADORES CONDICIONALES</a:t>
            </a:r>
            <a:br>
              <a:rPr lang="es-ES" sz="3200" b="1" dirty="0"/>
            </a:br>
            <a:r>
              <a:rPr lang="es-ES" sz="3200" b="1" dirty="0"/>
              <a:t>	Relacionales</a:t>
            </a:r>
            <a:r>
              <a:rPr lang="es-ES" sz="3200" dirty="0"/>
              <a:t> - Lógicos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a 8"/>
          <p:cNvGraphicFramePr>
            <a:graphicFrameLocks noGrp="1"/>
          </p:cNvGraphicFramePr>
          <p:nvPr>
            <p:extLst>
              <p:ext uri="{D42A27DB-BD31-4B8C-83A1-F6EECF244321}">
                <p14:modId xmlns:p14="http://schemas.microsoft.com/office/powerpoint/2010/main" val="1033236616"/>
              </p:ext>
            </p:extLst>
          </p:nvPr>
        </p:nvGraphicFramePr>
        <p:xfrm>
          <a:off x="1991544" y="2377958"/>
          <a:ext cx="8350784" cy="1280160"/>
        </p:xfrm>
        <a:graphic>
          <a:graphicData uri="http://schemas.openxmlformats.org/drawingml/2006/table">
            <a:tbl>
              <a:tblPr firstRow="1" bandRow="1">
                <a:tableStyleId>{00A15C55-8517-42AA-B614-E9B94910E393}</a:tableStyleId>
              </a:tblPr>
              <a:tblGrid>
                <a:gridCol w="2087696">
                  <a:extLst>
                    <a:ext uri="{9D8B030D-6E8A-4147-A177-3AD203B41FA5}">
                      <a16:colId xmlns:a16="http://schemas.microsoft.com/office/drawing/2014/main" xmlns="" val="3671163980"/>
                    </a:ext>
                  </a:extLst>
                </a:gridCol>
                <a:gridCol w="2087696">
                  <a:extLst>
                    <a:ext uri="{9D8B030D-6E8A-4147-A177-3AD203B41FA5}">
                      <a16:colId xmlns:a16="http://schemas.microsoft.com/office/drawing/2014/main" xmlns="" val="2334113496"/>
                    </a:ext>
                  </a:extLst>
                </a:gridCol>
                <a:gridCol w="2087696">
                  <a:extLst>
                    <a:ext uri="{9D8B030D-6E8A-4147-A177-3AD203B41FA5}">
                      <a16:colId xmlns:a16="http://schemas.microsoft.com/office/drawing/2014/main" xmlns="" val="596390248"/>
                    </a:ext>
                  </a:extLst>
                </a:gridCol>
                <a:gridCol w="2087696">
                  <a:extLst>
                    <a:ext uri="{9D8B030D-6E8A-4147-A177-3AD203B41FA5}">
                      <a16:colId xmlns:a16="http://schemas.microsoft.com/office/drawing/2014/main" xmlns="" val="1172885959"/>
                    </a:ext>
                  </a:extLst>
                </a:gridCol>
              </a:tblGrid>
              <a:tr h="385192">
                <a:tc>
                  <a:txBody>
                    <a:bodyPr/>
                    <a:lstStyle/>
                    <a:p>
                      <a:pPr algn="ctr"/>
                      <a:r>
                        <a:rPr lang="es-ES" sz="2400" dirty="0"/>
                        <a:t>==</a:t>
                      </a:r>
                    </a:p>
                  </a:txBody>
                  <a:tcPr/>
                </a:tc>
                <a:tc>
                  <a:txBody>
                    <a:bodyPr/>
                    <a:lstStyle/>
                    <a:p>
                      <a:pPr algn="ctr"/>
                      <a:r>
                        <a:rPr lang="es-ES" sz="2400" dirty="0"/>
                        <a:t>!=</a:t>
                      </a:r>
                    </a:p>
                  </a:txBody>
                  <a:tcPr/>
                </a:tc>
                <a:tc>
                  <a:txBody>
                    <a:bodyPr/>
                    <a:lstStyle/>
                    <a:p>
                      <a:pPr algn="ctr"/>
                      <a:r>
                        <a:rPr lang="es-ES" sz="2400" dirty="0"/>
                        <a:t>&gt; “o” &gt;=</a:t>
                      </a:r>
                    </a:p>
                  </a:txBody>
                  <a:tcPr/>
                </a:tc>
                <a:tc>
                  <a:txBody>
                    <a:bodyPr/>
                    <a:lstStyle/>
                    <a:p>
                      <a:pPr algn="ctr"/>
                      <a:r>
                        <a:rPr lang="es-ES" sz="2400" dirty="0"/>
                        <a:t>&lt; “o” &lt;=</a:t>
                      </a:r>
                    </a:p>
                  </a:txBody>
                  <a:tcPr/>
                </a:tc>
                <a:extLst>
                  <a:ext uri="{0D108BD9-81ED-4DB2-BD59-A6C34878D82A}">
                    <a16:rowId xmlns:a16="http://schemas.microsoft.com/office/drawing/2014/main" xmlns="" val="2067033755"/>
                  </a:ext>
                </a:extLst>
              </a:tr>
              <a:tr h="370840">
                <a:tc>
                  <a:txBody>
                    <a:bodyPr/>
                    <a:lstStyle/>
                    <a:p>
                      <a:pPr algn="ctr"/>
                      <a:r>
                        <a:rPr lang="es-ES" sz="2400" dirty="0"/>
                        <a:t>Igual</a:t>
                      </a:r>
                      <a:r>
                        <a:rPr lang="es-ES" sz="2400" baseline="0" dirty="0"/>
                        <a:t> a</a:t>
                      </a:r>
                      <a:endParaRPr lang="es-ES" sz="2400" dirty="0"/>
                    </a:p>
                  </a:txBody>
                  <a:tcPr/>
                </a:tc>
                <a:tc>
                  <a:txBody>
                    <a:bodyPr/>
                    <a:lstStyle/>
                    <a:p>
                      <a:pPr algn="ctr"/>
                      <a:r>
                        <a:rPr lang="es-ES" sz="2400" dirty="0"/>
                        <a:t>Distinto</a:t>
                      </a:r>
                      <a:r>
                        <a:rPr lang="es-ES" sz="2400" baseline="0" dirty="0"/>
                        <a:t> de </a:t>
                      </a:r>
                      <a:endParaRPr lang="es-ES" sz="2400" dirty="0"/>
                    </a:p>
                  </a:txBody>
                  <a:tcPr/>
                </a:tc>
                <a:tc>
                  <a:txBody>
                    <a:bodyPr/>
                    <a:lstStyle/>
                    <a:p>
                      <a:pPr algn="ctr"/>
                      <a:r>
                        <a:rPr lang="es-ES" sz="2400" dirty="0"/>
                        <a:t>Mayor o Mayor e Igual</a:t>
                      </a:r>
                    </a:p>
                  </a:txBody>
                  <a:tcPr/>
                </a:tc>
                <a:tc>
                  <a:txBody>
                    <a:bodyPr/>
                    <a:lstStyle/>
                    <a:p>
                      <a:pPr algn="ctr"/>
                      <a:r>
                        <a:rPr lang="es-ES" sz="2400" dirty="0"/>
                        <a:t>Menor</a:t>
                      </a:r>
                      <a:r>
                        <a:rPr lang="es-ES" sz="2400" baseline="0" dirty="0"/>
                        <a:t> o</a:t>
                      </a:r>
                    </a:p>
                    <a:p>
                      <a:pPr algn="ctr"/>
                      <a:r>
                        <a:rPr lang="es-ES" sz="2400" baseline="0" dirty="0"/>
                        <a:t>Menor e Igual</a:t>
                      </a:r>
                      <a:endParaRPr lang="es-ES" sz="2400" dirty="0"/>
                    </a:p>
                  </a:txBody>
                  <a:tcPr/>
                </a:tc>
                <a:extLst>
                  <a:ext uri="{0D108BD9-81ED-4DB2-BD59-A6C34878D82A}">
                    <a16:rowId xmlns:a16="http://schemas.microsoft.com/office/drawing/2014/main" xmlns="" val="4052928291"/>
                  </a:ext>
                </a:extLst>
              </a:tr>
            </a:tbl>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2175154460"/>
              </p:ext>
            </p:extLst>
          </p:nvPr>
        </p:nvGraphicFramePr>
        <p:xfrm>
          <a:off x="2015848" y="3850483"/>
          <a:ext cx="8356464" cy="2011680"/>
        </p:xfrm>
        <a:graphic>
          <a:graphicData uri="http://schemas.openxmlformats.org/drawingml/2006/table">
            <a:tbl>
              <a:tblPr firstRow="1" bandRow="1">
                <a:tableStyleId>{93296810-A885-4BE3-A3E7-6D5BEEA58F35}</a:tableStyleId>
              </a:tblPr>
              <a:tblGrid>
                <a:gridCol w="2089116">
                  <a:extLst>
                    <a:ext uri="{9D8B030D-6E8A-4147-A177-3AD203B41FA5}">
                      <a16:colId xmlns:a16="http://schemas.microsoft.com/office/drawing/2014/main" xmlns="" val="3671163980"/>
                    </a:ext>
                  </a:extLst>
                </a:gridCol>
                <a:gridCol w="2089116">
                  <a:extLst>
                    <a:ext uri="{9D8B030D-6E8A-4147-A177-3AD203B41FA5}">
                      <a16:colId xmlns:a16="http://schemas.microsoft.com/office/drawing/2014/main" xmlns="" val="2334113496"/>
                    </a:ext>
                  </a:extLst>
                </a:gridCol>
                <a:gridCol w="2089116">
                  <a:extLst>
                    <a:ext uri="{9D8B030D-6E8A-4147-A177-3AD203B41FA5}">
                      <a16:colId xmlns:a16="http://schemas.microsoft.com/office/drawing/2014/main" xmlns="" val="596390248"/>
                    </a:ext>
                  </a:extLst>
                </a:gridCol>
                <a:gridCol w="2089116">
                  <a:extLst>
                    <a:ext uri="{9D8B030D-6E8A-4147-A177-3AD203B41FA5}">
                      <a16:colId xmlns:a16="http://schemas.microsoft.com/office/drawing/2014/main" xmlns="" val="1172885959"/>
                    </a:ext>
                  </a:extLst>
                </a:gridCol>
              </a:tblGrid>
              <a:tr h="370840">
                <a:tc gridSpan="4">
                  <a:txBody>
                    <a:bodyPr/>
                    <a:lstStyle/>
                    <a:p>
                      <a:pPr algn="ctr"/>
                      <a:r>
                        <a:rPr lang="es-ES" sz="2400" dirty="0"/>
                        <a:t>Ejemplos</a:t>
                      </a:r>
                    </a:p>
                  </a:txBody>
                  <a:tcPr/>
                </a:tc>
                <a:tc hMerge="1">
                  <a:txBody>
                    <a:bodyPr/>
                    <a:lstStyle/>
                    <a:p>
                      <a:pPr algn="ctr"/>
                      <a:endParaRPr lang="es-ES" dirty="0"/>
                    </a:p>
                  </a:txBody>
                  <a:tcPr/>
                </a:tc>
                <a:tc hMerge="1">
                  <a:txBody>
                    <a:bodyPr/>
                    <a:lstStyle/>
                    <a:p>
                      <a:pPr algn="ctr"/>
                      <a:endParaRPr lang="es-ES" dirty="0"/>
                    </a:p>
                  </a:txBody>
                  <a:tcPr/>
                </a:tc>
                <a:tc hMerge="1">
                  <a:txBody>
                    <a:bodyPr/>
                    <a:lstStyle/>
                    <a:p>
                      <a:pPr algn="ctr"/>
                      <a:endParaRPr lang="es-ES" dirty="0"/>
                    </a:p>
                  </a:txBody>
                  <a:tcPr/>
                </a:tc>
                <a:extLst>
                  <a:ext uri="{0D108BD9-81ED-4DB2-BD59-A6C34878D82A}">
                    <a16:rowId xmlns:a16="http://schemas.microsoft.com/office/drawing/2014/main" xmlns="" val="1676716415"/>
                  </a:ext>
                </a:extLst>
              </a:tr>
              <a:tr h="370840">
                <a:tc>
                  <a:txBody>
                    <a:bodyPr/>
                    <a:lstStyle/>
                    <a:p>
                      <a:r>
                        <a:rPr lang="es-ES" sz="2400" dirty="0"/>
                        <a:t>15==14 -&gt; false</a:t>
                      </a:r>
                    </a:p>
                    <a:p>
                      <a:r>
                        <a:rPr lang="es-ES" sz="2400" dirty="0"/>
                        <a:t>3==3-&gt;</a:t>
                      </a:r>
                      <a:r>
                        <a:rPr lang="es-ES" sz="2400" baseline="0" dirty="0"/>
                        <a:t> true</a:t>
                      </a:r>
                      <a:endParaRPr lang="es-ES" sz="2400" dirty="0"/>
                    </a:p>
                  </a:txBody>
                  <a:tcPr/>
                </a:tc>
                <a:tc>
                  <a:txBody>
                    <a:bodyPr/>
                    <a:lstStyle/>
                    <a:p>
                      <a:r>
                        <a:rPr lang="es-ES" sz="2400" dirty="0"/>
                        <a:t>15!=14-&gt;</a:t>
                      </a:r>
                      <a:r>
                        <a:rPr lang="es-ES" sz="2400" baseline="0" dirty="0"/>
                        <a:t> true</a:t>
                      </a:r>
                    </a:p>
                    <a:p>
                      <a:r>
                        <a:rPr lang="es-ES" sz="2400" baseline="0" dirty="0"/>
                        <a:t>3!=3-&gt; false</a:t>
                      </a:r>
                      <a:endParaRPr lang="es-ES" sz="2400" dirty="0"/>
                    </a:p>
                  </a:txBody>
                  <a:tcPr/>
                </a:tc>
                <a:tc>
                  <a:txBody>
                    <a:bodyPr/>
                    <a:lstStyle/>
                    <a:p>
                      <a:r>
                        <a:rPr lang="es-ES" sz="2400" dirty="0"/>
                        <a:t>8 &gt; 3-&gt; true</a:t>
                      </a:r>
                    </a:p>
                    <a:p>
                      <a:r>
                        <a:rPr lang="es-ES" sz="2400" dirty="0"/>
                        <a:t>3 &gt;= 3 -&gt;</a:t>
                      </a:r>
                      <a:r>
                        <a:rPr lang="es-ES" sz="2400" baseline="0" dirty="0"/>
                        <a:t> true</a:t>
                      </a:r>
                      <a:br>
                        <a:rPr lang="es-ES" sz="2400" baseline="0" dirty="0"/>
                      </a:br>
                      <a:r>
                        <a:rPr lang="es-ES" sz="2400" baseline="0" dirty="0"/>
                        <a:t>3 &gt; 8 -&gt; false</a:t>
                      </a:r>
                      <a:endParaRPr lang="es-ES" sz="2400" dirty="0"/>
                    </a:p>
                    <a:p>
                      <a:endParaRPr lang="es-ES" sz="2400" dirty="0"/>
                    </a:p>
                  </a:txBody>
                  <a:tcPr/>
                </a:tc>
                <a:tc>
                  <a:txBody>
                    <a:bodyPr/>
                    <a:lstStyle/>
                    <a:p>
                      <a:r>
                        <a:rPr lang="es-ES" sz="2400" dirty="0"/>
                        <a:t>4</a:t>
                      </a:r>
                      <a:r>
                        <a:rPr lang="es-ES" sz="2400" baseline="0" dirty="0"/>
                        <a:t> &lt; 8 -&gt; true</a:t>
                      </a:r>
                    </a:p>
                    <a:p>
                      <a:r>
                        <a:rPr lang="es-ES" sz="2400" baseline="0" dirty="0"/>
                        <a:t>8 &lt;= 8 -&gt; true</a:t>
                      </a:r>
                    </a:p>
                    <a:p>
                      <a:r>
                        <a:rPr lang="es-ES" sz="2400" baseline="0" dirty="0"/>
                        <a:t>8 &lt;= 4 -&gt; false</a:t>
                      </a:r>
                      <a:endParaRPr lang="es-ES" sz="2400" dirty="0"/>
                    </a:p>
                  </a:txBody>
                  <a:tcPr/>
                </a:tc>
                <a:extLst>
                  <a:ext uri="{0D108BD9-81ED-4DB2-BD59-A6C34878D82A}">
                    <a16:rowId xmlns:a16="http://schemas.microsoft.com/office/drawing/2014/main" xmlns="" val="4052928291"/>
                  </a:ext>
                </a:extLst>
              </a:tr>
            </a:tbl>
          </a:graphicData>
        </a:graphic>
      </p:graphicFrame>
      <p:sp>
        <p:nvSpPr>
          <p:cNvPr id="7" name="Título 1">
            <a:extLst>
              <a:ext uri="{FF2B5EF4-FFF2-40B4-BE49-F238E27FC236}">
                <a16:creationId xmlns:a16="http://schemas.microsoft.com/office/drawing/2014/main" xmlns="" id="{3944ABE8-BD07-4B8E-83E6-0E735BF5D435}"/>
              </a:ext>
            </a:extLst>
          </p:cNvPr>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131916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55440" y="1211905"/>
            <a:ext cx="7066681" cy="1077218"/>
          </a:xfrm>
          <a:prstGeom prst="rect">
            <a:avLst/>
          </a:prstGeom>
          <a:noFill/>
        </p:spPr>
        <p:txBody>
          <a:bodyPr wrap="square" rtlCol="0">
            <a:spAutoFit/>
          </a:bodyPr>
          <a:lstStyle/>
          <a:p>
            <a:r>
              <a:rPr lang="es-ES" sz="3200" b="1" dirty="0"/>
              <a:t>OPERADORES CONDICIONALES</a:t>
            </a:r>
            <a:br>
              <a:rPr lang="es-ES" sz="3200" b="1" dirty="0"/>
            </a:br>
            <a:r>
              <a:rPr lang="es-ES" sz="3200" b="1" dirty="0"/>
              <a:t>	</a:t>
            </a:r>
            <a:r>
              <a:rPr lang="es-ES" sz="3200" dirty="0"/>
              <a:t>Relacionales - </a:t>
            </a:r>
            <a:r>
              <a:rPr lang="es-ES" sz="3200" b="1" dirty="0"/>
              <a:t>Lógicos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a 8"/>
          <p:cNvGraphicFramePr>
            <a:graphicFrameLocks noGrp="1"/>
          </p:cNvGraphicFramePr>
          <p:nvPr>
            <p:extLst>
              <p:ext uri="{D42A27DB-BD31-4B8C-83A1-F6EECF244321}">
                <p14:modId xmlns:p14="http://schemas.microsoft.com/office/powerpoint/2010/main" val="430439751"/>
              </p:ext>
            </p:extLst>
          </p:nvPr>
        </p:nvGraphicFramePr>
        <p:xfrm>
          <a:off x="2649514" y="2321275"/>
          <a:ext cx="7560840" cy="1519558"/>
        </p:xfrm>
        <a:graphic>
          <a:graphicData uri="http://schemas.openxmlformats.org/drawingml/2006/table">
            <a:tbl>
              <a:tblPr firstRow="1" bandRow="1">
                <a:tableStyleId>{00A15C55-8517-42AA-B614-E9B94910E393}</a:tableStyleId>
              </a:tblPr>
              <a:tblGrid>
                <a:gridCol w="3780420">
                  <a:extLst>
                    <a:ext uri="{9D8B030D-6E8A-4147-A177-3AD203B41FA5}">
                      <a16:colId xmlns:a16="http://schemas.microsoft.com/office/drawing/2014/main" xmlns="" val="3671163980"/>
                    </a:ext>
                  </a:extLst>
                </a:gridCol>
                <a:gridCol w="3780420">
                  <a:extLst>
                    <a:ext uri="{9D8B030D-6E8A-4147-A177-3AD203B41FA5}">
                      <a16:colId xmlns:a16="http://schemas.microsoft.com/office/drawing/2014/main" xmlns="" val="2334113496"/>
                    </a:ext>
                  </a:extLst>
                </a:gridCol>
              </a:tblGrid>
              <a:tr h="390471">
                <a:tc>
                  <a:txBody>
                    <a:bodyPr/>
                    <a:lstStyle/>
                    <a:p>
                      <a:pPr algn="ctr"/>
                      <a:r>
                        <a:rPr lang="es-ES" sz="2400" b="1" dirty="0"/>
                        <a:t>&amp;&amp;</a:t>
                      </a:r>
                    </a:p>
                  </a:txBody>
                  <a:tcPr/>
                </a:tc>
                <a:tc>
                  <a:txBody>
                    <a:bodyPr/>
                    <a:lstStyle/>
                    <a:p>
                      <a:pPr algn="ctr"/>
                      <a:r>
                        <a:rPr lang="es-ES" sz="2400" b="1" i="0" u="none" strike="noStrike" baseline="0" dirty="0">
                          <a:solidFill>
                            <a:schemeClr val="lt1"/>
                          </a:solidFill>
                          <a:latin typeface="+mn-lt"/>
                          <a:ea typeface="+mn-ea"/>
                          <a:cs typeface="+mn-cs"/>
                        </a:rPr>
                        <a:t>||</a:t>
                      </a:r>
                      <a:endParaRPr lang="es-ES" sz="1800" b="1" dirty="0"/>
                    </a:p>
                  </a:txBody>
                  <a:tcPr/>
                </a:tc>
                <a:extLst>
                  <a:ext uri="{0D108BD9-81ED-4DB2-BD59-A6C34878D82A}">
                    <a16:rowId xmlns:a16="http://schemas.microsoft.com/office/drawing/2014/main" xmlns="" val="2067033755"/>
                  </a:ext>
                </a:extLst>
              </a:tr>
              <a:tr h="390471">
                <a:tc>
                  <a:txBody>
                    <a:bodyPr/>
                    <a:lstStyle/>
                    <a:p>
                      <a:pPr algn="ctr"/>
                      <a:r>
                        <a:rPr lang="es-ES" sz="2400" b="1" dirty="0"/>
                        <a:t>AND</a:t>
                      </a:r>
                    </a:p>
                  </a:txBody>
                  <a:tcPr/>
                </a:tc>
                <a:tc>
                  <a:txBody>
                    <a:bodyPr/>
                    <a:lstStyle/>
                    <a:p>
                      <a:pPr algn="ctr"/>
                      <a:r>
                        <a:rPr lang="es-ES" sz="2400" b="1" dirty="0"/>
                        <a:t>OR</a:t>
                      </a:r>
                    </a:p>
                  </a:txBody>
                  <a:tcPr/>
                </a:tc>
                <a:extLst>
                  <a:ext uri="{0D108BD9-81ED-4DB2-BD59-A6C34878D82A}">
                    <a16:rowId xmlns:a16="http://schemas.microsoft.com/office/drawing/2014/main" xmlns="" val="3142030194"/>
                  </a:ext>
                </a:extLst>
              </a:tr>
              <a:tr h="605158">
                <a:tc>
                  <a:txBody>
                    <a:bodyPr/>
                    <a:lstStyle/>
                    <a:p>
                      <a:pPr algn="ctr"/>
                      <a:r>
                        <a:rPr lang="es-ES" sz="2400" dirty="0"/>
                        <a:t>Ambas son verdaderas</a:t>
                      </a:r>
                    </a:p>
                  </a:txBody>
                  <a:tcPr/>
                </a:tc>
                <a:tc>
                  <a:txBody>
                    <a:bodyPr/>
                    <a:lstStyle/>
                    <a:p>
                      <a:pPr algn="ctr"/>
                      <a:r>
                        <a:rPr lang="es-ES" sz="2400" dirty="0"/>
                        <a:t>Al menos una es verdadera</a:t>
                      </a:r>
                    </a:p>
                  </a:txBody>
                  <a:tcPr/>
                </a:tc>
                <a:extLst>
                  <a:ext uri="{0D108BD9-81ED-4DB2-BD59-A6C34878D82A}">
                    <a16:rowId xmlns:a16="http://schemas.microsoft.com/office/drawing/2014/main" xmlns="" val="4052928291"/>
                  </a:ext>
                </a:extLst>
              </a:tr>
            </a:tbl>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557450645"/>
              </p:ext>
            </p:extLst>
          </p:nvPr>
        </p:nvGraphicFramePr>
        <p:xfrm>
          <a:off x="767408" y="3933056"/>
          <a:ext cx="10873208" cy="2377440"/>
        </p:xfrm>
        <a:graphic>
          <a:graphicData uri="http://schemas.openxmlformats.org/drawingml/2006/table">
            <a:tbl>
              <a:tblPr firstRow="1" bandRow="1">
                <a:tableStyleId>{93296810-A885-4BE3-A3E7-6D5BEEA58F35}</a:tableStyleId>
              </a:tblPr>
              <a:tblGrid>
                <a:gridCol w="5436604">
                  <a:extLst>
                    <a:ext uri="{9D8B030D-6E8A-4147-A177-3AD203B41FA5}">
                      <a16:colId xmlns:a16="http://schemas.microsoft.com/office/drawing/2014/main" xmlns="" val="3671163980"/>
                    </a:ext>
                  </a:extLst>
                </a:gridCol>
                <a:gridCol w="5436604">
                  <a:extLst>
                    <a:ext uri="{9D8B030D-6E8A-4147-A177-3AD203B41FA5}">
                      <a16:colId xmlns:a16="http://schemas.microsoft.com/office/drawing/2014/main" xmlns="" val="2334113496"/>
                    </a:ext>
                  </a:extLst>
                </a:gridCol>
              </a:tblGrid>
              <a:tr h="370840">
                <a:tc gridSpan="2">
                  <a:txBody>
                    <a:bodyPr/>
                    <a:lstStyle/>
                    <a:p>
                      <a:pPr algn="ctr"/>
                      <a:r>
                        <a:rPr lang="es-ES" sz="2400" dirty="0"/>
                        <a:t>Ejemplos</a:t>
                      </a:r>
                    </a:p>
                  </a:txBody>
                  <a:tcPr/>
                </a:tc>
                <a:tc hMerge="1">
                  <a:txBody>
                    <a:bodyPr/>
                    <a:lstStyle/>
                    <a:p>
                      <a:pPr algn="ctr"/>
                      <a:endParaRPr lang="es-ES" dirty="0"/>
                    </a:p>
                  </a:txBody>
                  <a:tcPr/>
                </a:tc>
                <a:extLst>
                  <a:ext uri="{0D108BD9-81ED-4DB2-BD59-A6C34878D82A}">
                    <a16:rowId xmlns:a16="http://schemas.microsoft.com/office/drawing/2014/main" xmlns="" val="1676716415"/>
                  </a:ext>
                </a:extLst>
              </a:tr>
              <a:tr h="370840">
                <a:tc>
                  <a:txBody>
                    <a:bodyPr/>
                    <a:lstStyle/>
                    <a:p>
                      <a:r>
                        <a:rPr lang="es-ES" sz="2400" b="1" dirty="0"/>
                        <a:t>IF (temperatura &gt; 26 &amp;&amp; </a:t>
                      </a:r>
                      <a:r>
                        <a:rPr lang="es-ES" sz="2400" b="1" dirty="0" err="1"/>
                        <a:t>haySol</a:t>
                      </a:r>
                      <a:r>
                        <a:rPr lang="es-ES" sz="2400" b="1" dirty="0"/>
                        <a:t>==true)</a:t>
                      </a:r>
                    </a:p>
                    <a:p>
                      <a:r>
                        <a:rPr lang="es-ES" sz="2400" b="1" dirty="0"/>
                        <a:t>PRINT:</a:t>
                      </a:r>
                    </a:p>
                    <a:p>
                      <a:r>
                        <a:rPr lang="es-ES" sz="2400" b="1" dirty="0"/>
                        <a:t>“El</a:t>
                      </a:r>
                      <a:r>
                        <a:rPr lang="es-ES" sz="2400" b="1" baseline="0" dirty="0"/>
                        <a:t> clima está soleado y caluroso</a:t>
                      </a:r>
                      <a:r>
                        <a:rPr lang="es-ES" sz="2400" b="1" dirty="0"/>
                        <a:t>”				</a:t>
                      </a: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s-ES" sz="2400" b="1" dirty="0"/>
                        <a:t>IF ( </a:t>
                      </a:r>
                      <a:r>
                        <a:rPr lang="es-ES" sz="2400" b="1" dirty="0" err="1"/>
                        <a:t>pagoEfectivo</a:t>
                      </a:r>
                      <a:r>
                        <a:rPr lang="es-ES" sz="2400" b="1" baseline="0" dirty="0"/>
                        <a:t> == true </a:t>
                      </a:r>
                      <a:r>
                        <a:rPr lang="es-ES" sz="2400" b="1" i="0" u="none" strike="noStrike" baseline="0" dirty="0">
                          <a:solidFill>
                            <a:schemeClr val="tx1"/>
                          </a:solidFill>
                          <a:latin typeface="+mn-lt"/>
                          <a:ea typeface="+mn-ea"/>
                          <a:cs typeface="+mn-cs"/>
                        </a:rPr>
                        <a:t>|| </a:t>
                      </a:r>
                      <a:r>
                        <a:rPr lang="es-ES" sz="2400" b="1" i="0" u="none" strike="noStrike" baseline="0" dirty="0" err="1">
                          <a:solidFill>
                            <a:schemeClr val="tx1"/>
                          </a:solidFill>
                          <a:latin typeface="+mn-lt"/>
                          <a:ea typeface="+mn-ea"/>
                          <a:cs typeface="+mn-cs"/>
                        </a:rPr>
                        <a:t>pagoContado</a:t>
                      </a:r>
                      <a:r>
                        <a:rPr lang="es-ES" sz="2400" b="1" i="0" u="none" strike="noStrike" baseline="0" dirty="0">
                          <a:solidFill>
                            <a:schemeClr val="tx1"/>
                          </a:solidFill>
                          <a:latin typeface="+mn-lt"/>
                          <a:ea typeface="+mn-ea"/>
                          <a:cs typeface="+mn-cs"/>
                        </a:rPr>
                        <a:t> ==true)</a:t>
                      </a:r>
                    </a:p>
                    <a:p>
                      <a:pPr marL="0" marR="0" lvl="0" indent="0" algn="l" defTabSz="914400" eaLnBrk="1" fontAlgn="auto" latinLnBrk="0" hangingPunct="1">
                        <a:lnSpc>
                          <a:spcPct val="100000"/>
                        </a:lnSpc>
                        <a:spcBef>
                          <a:spcPts val="0"/>
                        </a:spcBef>
                        <a:spcAft>
                          <a:spcPts val="0"/>
                        </a:spcAft>
                        <a:buClrTx/>
                        <a:buSzTx/>
                        <a:buFontTx/>
                        <a:buNone/>
                        <a:tabLst/>
                        <a:defRPr/>
                      </a:pPr>
                      <a:r>
                        <a:rPr lang="es-ES" sz="2400" b="1" i="0" u="none" strike="noStrike" baseline="0" dirty="0">
                          <a:solidFill>
                            <a:schemeClr val="tx1"/>
                          </a:solidFill>
                          <a:latin typeface="+mn-lt"/>
                          <a:ea typeface="+mn-ea"/>
                          <a:cs typeface="+mn-cs"/>
                        </a:rPr>
                        <a:t>PRINT:</a:t>
                      </a:r>
                      <a:br>
                        <a:rPr lang="es-ES" sz="2400" b="1" i="0" u="none" strike="noStrike" baseline="0" dirty="0">
                          <a:solidFill>
                            <a:schemeClr val="tx1"/>
                          </a:solidFill>
                          <a:latin typeface="+mn-lt"/>
                          <a:ea typeface="+mn-ea"/>
                          <a:cs typeface="+mn-cs"/>
                        </a:rPr>
                      </a:br>
                      <a:r>
                        <a:rPr lang="es-ES" sz="2400" b="1" i="0" u="none" strike="noStrike" baseline="0" dirty="0">
                          <a:solidFill>
                            <a:schemeClr val="tx1"/>
                          </a:solidFill>
                          <a:latin typeface="+mn-lt"/>
                          <a:ea typeface="+mn-ea"/>
                          <a:cs typeface="+mn-cs"/>
                        </a:rPr>
                        <a:t>“Su compra tiene un descuento del 10% por la forma de pago realizada.”</a:t>
                      </a:r>
                      <a:endParaRPr lang="es-ES" sz="2400" b="1" dirty="0"/>
                    </a:p>
                  </a:txBody>
                  <a:tcPr/>
                </a:tc>
                <a:extLst>
                  <a:ext uri="{0D108BD9-81ED-4DB2-BD59-A6C34878D82A}">
                    <a16:rowId xmlns:a16="http://schemas.microsoft.com/office/drawing/2014/main" xmlns="" val="4052928291"/>
                  </a:ext>
                </a:extLst>
              </a:tr>
            </a:tbl>
          </a:graphicData>
        </a:graphic>
      </p:graphicFrame>
      <p:sp>
        <p:nvSpPr>
          <p:cNvPr id="7" name="Título 1">
            <a:extLst>
              <a:ext uri="{FF2B5EF4-FFF2-40B4-BE49-F238E27FC236}">
                <a16:creationId xmlns:a16="http://schemas.microsoft.com/office/drawing/2014/main" xmlns="" id="{F59F4CFE-F0F3-43E8-8A1D-6033427C8A5D}"/>
              </a:ext>
            </a:extLst>
          </p:cNvPr>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2859620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3392" y="1650892"/>
            <a:ext cx="1954112" cy="584775"/>
          </a:xfrm>
          <a:prstGeom prst="rect">
            <a:avLst/>
          </a:prstGeom>
          <a:noFill/>
        </p:spPr>
        <p:txBody>
          <a:bodyPr wrap="square" rtlCol="0">
            <a:spAutoFit/>
          </a:bodyPr>
          <a:lstStyle/>
          <a:p>
            <a:r>
              <a:rPr lang="es-ES" sz="3200" b="1" dirty="0"/>
              <a:t>RUTINAS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1462784178"/>
              </p:ext>
            </p:extLst>
          </p:nvPr>
        </p:nvGraphicFramePr>
        <p:xfrm>
          <a:off x="2351584" y="4221088"/>
          <a:ext cx="7560840" cy="1808304"/>
        </p:xfrm>
        <a:graphic>
          <a:graphicData uri="http://schemas.openxmlformats.org/drawingml/2006/table">
            <a:tbl>
              <a:tblPr firstRow="1" bandRow="1">
                <a:tableStyleId>{93296810-A885-4BE3-A3E7-6D5BEEA58F35}</a:tableStyleId>
              </a:tblPr>
              <a:tblGrid>
                <a:gridCol w="7560840">
                  <a:extLst>
                    <a:ext uri="{9D8B030D-6E8A-4147-A177-3AD203B41FA5}">
                      <a16:colId xmlns:a16="http://schemas.microsoft.com/office/drawing/2014/main" xmlns="" val="3671163980"/>
                    </a:ext>
                  </a:extLst>
                </a:gridCol>
              </a:tblGrid>
              <a:tr h="510056">
                <a:tc>
                  <a:txBody>
                    <a:bodyPr/>
                    <a:lstStyle/>
                    <a:p>
                      <a:pPr algn="ctr"/>
                      <a:r>
                        <a:rPr lang="es-ES" sz="2800" dirty="0"/>
                        <a:t>Ejemplo</a:t>
                      </a:r>
                    </a:p>
                  </a:txBody>
                  <a:tcPr/>
                </a:tc>
                <a:extLst>
                  <a:ext uri="{0D108BD9-81ED-4DB2-BD59-A6C34878D82A}">
                    <a16:rowId xmlns:a16="http://schemas.microsoft.com/office/drawing/2014/main" xmlns="" val="1676716415"/>
                  </a:ext>
                </a:extLst>
              </a:tr>
              <a:tr h="1290144">
                <a:tc>
                  <a:txBody>
                    <a:bodyPr/>
                    <a:lstStyle/>
                    <a:p>
                      <a:r>
                        <a:rPr lang="es-ES" sz="2000" b="1" i="0" u="none" strike="noStrike" baseline="0" dirty="0" err="1">
                          <a:solidFill>
                            <a:schemeClr val="dk1"/>
                          </a:solidFill>
                          <a:latin typeface="+mn-lt"/>
                          <a:ea typeface="+mn-ea"/>
                          <a:cs typeface="+mn-cs"/>
                        </a:rPr>
                        <a:t>Float</a:t>
                      </a:r>
                      <a:r>
                        <a:rPr lang="es-ES" sz="2000" b="1" i="0" u="none" strike="noStrike" baseline="0" dirty="0">
                          <a:solidFill>
                            <a:schemeClr val="dk1"/>
                          </a:solidFill>
                          <a:latin typeface="+mn-lt"/>
                          <a:ea typeface="+mn-ea"/>
                          <a:cs typeface="+mn-cs"/>
                        </a:rPr>
                        <a:t> </a:t>
                      </a:r>
                      <a:r>
                        <a:rPr lang="es-ES" sz="2000" b="1" i="0" u="none" strike="noStrike" baseline="0" dirty="0" err="1">
                          <a:solidFill>
                            <a:schemeClr val="dk1"/>
                          </a:solidFill>
                          <a:latin typeface="+mn-lt"/>
                          <a:ea typeface="+mn-ea"/>
                          <a:cs typeface="+mn-cs"/>
                        </a:rPr>
                        <a:t>SumarPrecioProductos</a:t>
                      </a:r>
                      <a:r>
                        <a:rPr lang="es-ES" sz="2000" b="1" i="0" u="none" strike="noStrike" baseline="0" dirty="0">
                          <a:solidFill>
                            <a:schemeClr val="dk1"/>
                          </a:solidFill>
                          <a:latin typeface="+mn-lt"/>
                          <a:ea typeface="+mn-ea"/>
                          <a:cs typeface="+mn-cs"/>
                        </a:rPr>
                        <a:t>(precioProducto1, precioProducto2)</a:t>
                      </a:r>
                    </a:p>
                    <a:p>
                      <a:r>
                        <a:rPr lang="es-ES" sz="2000" b="1" i="0" u="none" strike="noStrike" baseline="0" dirty="0">
                          <a:solidFill>
                            <a:schemeClr val="dk1"/>
                          </a:solidFill>
                          <a:latin typeface="+mn-lt"/>
                          <a:ea typeface="+mn-ea"/>
                          <a:cs typeface="+mn-cs"/>
                        </a:rPr>
                        <a:t>     </a:t>
                      </a:r>
                      <a:r>
                        <a:rPr lang="es-ES" sz="2000" b="1" i="0" u="none" strike="noStrike" baseline="0" dirty="0" err="1">
                          <a:solidFill>
                            <a:schemeClr val="dk1"/>
                          </a:solidFill>
                          <a:latin typeface="+mn-lt"/>
                          <a:ea typeface="+mn-ea"/>
                          <a:cs typeface="+mn-cs"/>
                        </a:rPr>
                        <a:t>float</a:t>
                      </a:r>
                      <a:r>
                        <a:rPr lang="es-ES" sz="2000" b="1" i="0" u="none" strike="noStrike" baseline="0" dirty="0">
                          <a:solidFill>
                            <a:schemeClr val="dk1"/>
                          </a:solidFill>
                          <a:latin typeface="+mn-lt"/>
                          <a:ea typeface="+mn-ea"/>
                          <a:cs typeface="+mn-cs"/>
                        </a:rPr>
                        <a:t> suma = precioProducto1 + precioProducto2;</a:t>
                      </a:r>
                      <a:br>
                        <a:rPr lang="es-ES" sz="2000" b="1" i="0" u="none" strike="noStrike" baseline="0" dirty="0">
                          <a:solidFill>
                            <a:schemeClr val="dk1"/>
                          </a:solidFill>
                          <a:latin typeface="+mn-lt"/>
                          <a:ea typeface="+mn-ea"/>
                          <a:cs typeface="+mn-cs"/>
                        </a:rPr>
                      </a:br>
                      <a:r>
                        <a:rPr lang="es-ES" sz="2000" b="1" i="0" u="none" strike="noStrike" baseline="0" dirty="0">
                          <a:solidFill>
                            <a:schemeClr val="dk1"/>
                          </a:solidFill>
                          <a:latin typeface="+mn-lt"/>
                          <a:ea typeface="+mn-ea"/>
                          <a:cs typeface="+mn-cs"/>
                        </a:rPr>
                        <a:t>     </a:t>
                      </a:r>
                      <a:r>
                        <a:rPr lang="es-ES" sz="2000" b="1" i="0" u="none" strike="noStrike" baseline="0" dirty="0" err="1">
                          <a:solidFill>
                            <a:schemeClr val="dk1"/>
                          </a:solidFill>
                          <a:latin typeface="+mn-lt"/>
                          <a:ea typeface="+mn-ea"/>
                          <a:cs typeface="+mn-cs"/>
                        </a:rPr>
                        <a:t>return</a:t>
                      </a:r>
                      <a:r>
                        <a:rPr lang="es-ES" sz="2000" b="1" i="0" u="none" strike="noStrike" baseline="0" dirty="0">
                          <a:solidFill>
                            <a:schemeClr val="dk1"/>
                          </a:solidFill>
                          <a:latin typeface="+mn-lt"/>
                          <a:ea typeface="+mn-ea"/>
                          <a:cs typeface="+mn-cs"/>
                        </a:rPr>
                        <a:t> suma</a:t>
                      </a:r>
                    </a:p>
                  </a:txBody>
                  <a:tcPr/>
                </a:tc>
                <a:extLst>
                  <a:ext uri="{0D108BD9-81ED-4DB2-BD59-A6C34878D82A}">
                    <a16:rowId xmlns:a16="http://schemas.microsoft.com/office/drawing/2014/main" xmlns="" val="4052928291"/>
                  </a:ext>
                </a:extLst>
              </a:tr>
            </a:tbl>
          </a:graphicData>
        </a:graphic>
      </p:graphicFrame>
      <p:sp>
        <p:nvSpPr>
          <p:cNvPr id="2" name="CuadroTexto 1"/>
          <p:cNvSpPr txBox="1"/>
          <p:nvPr/>
        </p:nvSpPr>
        <p:spPr>
          <a:xfrm>
            <a:off x="2027547" y="2449883"/>
            <a:ext cx="8496945" cy="1200329"/>
          </a:xfrm>
          <a:prstGeom prst="rect">
            <a:avLst/>
          </a:prstGeom>
          <a:noFill/>
        </p:spPr>
        <p:txBody>
          <a:bodyPr wrap="square" rtlCol="0">
            <a:spAutoFit/>
          </a:bodyPr>
          <a:lstStyle/>
          <a:p>
            <a:pPr marL="342900" indent="-342900">
              <a:buFont typeface="Wingdings" panose="05000000000000000000" pitchFamily="2" charset="2"/>
              <a:buChar char="ü"/>
            </a:pPr>
            <a:r>
              <a:rPr lang="es-AR" sz="2400" b="1" dirty="0"/>
              <a:t>BLOQUE: </a:t>
            </a:r>
            <a:r>
              <a:rPr lang="es-AR" sz="2400" dirty="0"/>
              <a:t>Conjunto de Sentencias.</a:t>
            </a:r>
          </a:p>
          <a:p>
            <a:pPr marL="342900" indent="-342900">
              <a:buFont typeface="Wingdings" panose="05000000000000000000" pitchFamily="2" charset="2"/>
              <a:buChar char="ü"/>
            </a:pPr>
            <a:r>
              <a:rPr lang="es-AR" sz="2400" dirty="0"/>
              <a:t>Puede tener: </a:t>
            </a:r>
            <a:r>
              <a:rPr lang="es-AR" sz="2400" b="1" dirty="0"/>
              <a:t>valor de retorno </a:t>
            </a:r>
            <a:r>
              <a:rPr lang="es-AR" sz="2400" dirty="0"/>
              <a:t>y </a:t>
            </a:r>
            <a:r>
              <a:rPr lang="es-AR" sz="2400" b="1" dirty="0"/>
              <a:t>parámetros</a:t>
            </a:r>
            <a:r>
              <a:rPr lang="es-AR" sz="2400" dirty="0"/>
              <a:t>. </a:t>
            </a:r>
          </a:p>
          <a:p>
            <a:pPr marL="342900" indent="-342900">
              <a:buFont typeface="Wingdings" panose="05000000000000000000" pitchFamily="2" charset="2"/>
              <a:buChar char="ü"/>
            </a:pPr>
            <a:r>
              <a:rPr lang="es-AR" sz="2400" b="1" dirty="0"/>
              <a:t>Funciones</a:t>
            </a:r>
            <a:r>
              <a:rPr lang="es-AR" sz="2400" dirty="0"/>
              <a:t>: Rutina con parámetros</a:t>
            </a:r>
            <a:r>
              <a:rPr lang="es-ES" dirty="0"/>
              <a:t>.</a:t>
            </a:r>
          </a:p>
        </p:txBody>
      </p:sp>
      <p:sp>
        <p:nvSpPr>
          <p:cNvPr id="7" name="Título 1">
            <a:extLst>
              <a:ext uri="{FF2B5EF4-FFF2-40B4-BE49-F238E27FC236}">
                <a16:creationId xmlns:a16="http://schemas.microsoft.com/office/drawing/2014/main" xmlns="" id="{D0D72C65-8022-4E00-9012-6E385D72B8D7}"/>
              </a:ext>
            </a:extLst>
          </p:cNvPr>
          <p:cNvSpPr txBox="1">
            <a:spLocks/>
          </p:cNvSpPr>
          <p:nvPr/>
        </p:nvSpPr>
        <p:spPr bwMode="auto">
          <a:xfrm>
            <a:off x="1981646" y="74886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2785847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548680"/>
            <a:ext cx="8228708" cy="10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a 6"/>
          <p:cNvGraphicFramePr/>
          <p:nvPr>
            <p:extLst>
              <p:ext uri="{D42A27DB-BD31-4B8C-83A1-F6EECF244321}">
                <p14:modId xmlns:p14="http://schemas.microsoft.com/office/powerpoint/2010/main" val="3459308970"/>
              </p:ext>
            </p:extLst>
          </p:nvPr>
        </p:nvGraphicFramePr>
        <p:xfrm>
          <a:off x="3215680" y="2132857"/>
          <a:ext cx="5760640" cy="40527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CuadroTexto 8"/>
          <p:cNvSpPr txBox="1"/>
          <p:nvPr/>
        </p:nvSpPr>
        <p:spPr>
          <a:xfrm>
            <a:off x="623392" y="1650892"/>
            <a:ext cx="7066681" cy="584775"/>
          </a:xfrm>
          <a:prstGeom prst="rect">
            <a:avLst/>
          </a:prstGeom>
          <a:noFill/>
        </p:spPr>
        <p:txBody>
          <a:bodyPr wrap="square" rtlCol="0">
            <a:spAutoFit/>
          </a:bodyPr>
          <a:lstStyle/>
          <a:p>
            <a:r>
              <a:rPr lang="es-ES" sz="3200" b="1" dirty="0"/>
              <a:t>ESTRUCTURAS DE CONTROL</a:t>
            </a:r>
          </a:p>
        </p:txBody>
      </p:sp>
    </p:spTree>
    <p:extLst>
      <p:ext uri="{BB962C8B-B14F-4D97-AF65-F5344CB8AC3E}">
        <p14:creationId xmlns:p14="http://schemas.microsoft.com/office/powerpoint/2010/main" val="1501286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775520" y="1844824"/>
            <a:ext cx="9649072" cy="4436595"/>
          </a:xfrm>
        </p:spPr>
        <p:txBody>
          <a:bodyPr>
            <a:normAutofit fontScale="62500" lnSpcReduction="20000"/>
          </a:bodyPr>
          <a:lstStyle/>
          <a:p>
            <a:pPr>
              <a:lnSpc>
                <a:spcPct val="120000"/>
              </a:lnSpc>
            </a:pPr>
            <a:r>
              <a:rPr lang="es-AR" sz="2800" dirty="0"/>
              <a:t>• Introducción a la Lógica </a:t>
            </a:r>
          </a:p>
          <a:p>
            <a:pPr>
              <a:lnSpc>
                <a:spcPct val="120000"/>
              </a:lnSpc>
            </a:pPr>
            <a:r>
              <a:rPr lang="es-AR" sz="2800" dirty="0"/>
              <a:t>• Lógica proposicional, Lógica de predicados y operadores lógicos</a:t>
            </a:r>
          </a:p>
          <a:p>
            <a:pPr>
              <a:lnSpc>
                <a:spcPct val="120000"/>
              </a:lnSpc>
            </a:pPr>
            <a:r>
              <a:rPr lang="es-AR" sz="2800" dirty="0"/>
              <a:t>• Premisas lógicas, Tablas de Verdad (and, </a:t>
            </a:r>
            <a:r>
              <a:rPr lang="es-AR" sz="2800" dirty="0" err="1"/>
              <a:t>or</a:t>
            </a:r>
            <a:r>
              <a:rPr lang="es-AR" sz="2800" dirty="0"/>
              <a:t>, </a:t>
            </a:r>
            <a:r>
              <a:rPr lang="es-AR" sz="2800" dirty="0" err="1"/>
              <a:t>xor</a:t>
            </a:r>
            <a:r>
              <a:rPr lang="es-AR" sz="2800" dirty="0"/>
              <a:t>, </a:t>
            </a:r>
            <a:r>
              <a:rPr lang="es-AR" sz="2800" dirty="0" err="1"/>
              <a:t>not</a:t>
            </a:r>
            <a:r>
              <a:rPr lang="es-AR" sz="2800" dirty="0"/>
              <a:t>), silogismos (tipos válidos y falacias). </a:t>
            </a:r>
          </a:p>
          <a:p>
            <a:pPr>
              <a:lnSpc>
                <a:spcPct val="120000"/>
              </a:lnSpc>
            </a:pPr>
            <a:r>
              <a:rPr lang="es-AR" sz="2800" dirty="0"/>
              <a:t>• Elementos informáticos.</a:t>
            </a:r>
          </a:p>
          <a:p>
            <a:pPr>
              <a:lnSpc>
                <a:spcPct val="120000"/>
              </a:lnSpc>
            </a:pPr>
            <a:r>
              <a:rPr lang="es-AR" sz="2800" dirty="0"/>
              <a:t>• Desarrollo de algoritmos</a:t>
            </a:r>
          </a:p>
          <a:p>
            <a:pPr>
              <a:lnSpc>
                <a:spcPct val="120000"/>
              </a:lnSpc>
            </a:pPr>
            <a:r>
              <a:rPr lang="es-AR" sz="2800" dirty="0"/>
              <a:t>• Desarrollo de programas.</a:t>
            </a:r>
          </a:p>
          <a:p>
            <a:pPr>
              <a:lnSpc>
                <a:spcPct val="120000"/>
              </a:lnSpc>
            </a:pPr>
            <a:r>
              <a:rPr lang="es-AR" sz="2800" dirty="0"/>
              <a:t>• Estructuras de Datos</a:t>
            </a:r>
          </a:p>
          <a:p>
            <a:pPr>
              <a:lnSpc>
                <a:spcPct val="120000"/>
              </a:lnSpc>
            </a:pPr>
            <a:r>
              <a:rPr lang="es-AR" sz="2800" dirty="0"/>
              <a:t>• Estructuras de Control</a:t>
            </a:r>
          </a:p>
          <a:p>
            <a:pPr>
              <a:lnSpc>
                <a:spcPct val="120000"/>
              </a:lnSpc>
            </a:pPr>
            <a:r>
              <a:rPr lang="es-AR" sz="2800" dirty="0"/>
              <a:t>• Estructuras de Programación</a:t>
            </a:r>
          </a:p>
          <a:p>
            <a:pPr>
              <a:lnSpc>
                <a:spcPct val="120000"/>
              </a:lnSpc>
            </a:pPr>
            <a:r>
              <a:rPr lang="es-AR" sz="2800" dirty="0"/>
              <a:t>• Algoritmos fundamentales de búsqueda, recorrido y ordenamiento.</a:t>
            </a:r>
          </a:p>
        </p:txBody>
      </p:sp>
      <p:sp>
        <p:nvSpPr>
          <p:cNvPr id="3" name="Título 2"/>
          <p:cNvSpPr>
            <a:spLocks noGrp="1"/>
          </p:cNvSpPr>
          <p:nvPr>
            <p:ph type="title"/>
          </p:nvPr>
        </p:nvSpPr>
        <p:spPr>
          <a:xfrm>
            <a:off x="1592748" y="864613"/>
            <a:ext cx="9000000" cy="430887"/>
          </a:xfrm>
        </p:spPr>
        <p:txBody>
          <a:bodyPr/>
          <a:lstStyle/>
          <a:p>
            <a:r>
              <a:rPr lang="es-AR" b="1" dirty="0"/>
              <a:t>Contenido</a:t>
            </a:r>
            <a:r>
              <a:rPr lang="es-AR" dirty="0"/>
              <a:t> </a:t>
            </a:r>
          </a:p>
        </p:txBody>
      </p:sp>
    </p:spTree>
    <p:extLst>
      <p:ext uri="{BB962C8B-B14F-4D97-AF65-F5344CB8AC3E}">
        <p14:creationId xmlns:p14="http://schemas.microsoft.com/office/powerpoint/2010/main" val="8289639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667261680"/>
              </p:ext>
            </p:extLst>
          </p:nvPr>
        </p:nvGraphicFramePr>
        <p:xfrm>
          <a:off x="7886263" y="1838871"/>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p:cNvPicPr>
            <a:picLocks noChangeAspect="1"/>
          </p:cNvPicPr>
          <p:nvPr/>
        </p:nvPicPr>
        <p:blipFill>
          <a:blip r:embed="rId7">
            <a:duotone>
              <a:schemeClr val="accent2">
                <a:shade val="45000"/>
                <a:satMod val="135000"/>
              </a:schemeClr>
              <a:prstClr val="white"/>
            </a:duotone>
            <a:lum bright="-20000" contrast="40000"/>
          </a:blip>
          <a:stretch>
            <a:fillRect/>
          </a:stretch>
        </p:blipFill>
        <p:spPr>
          <a:xfrm>
            <a:off x="8302834" y="3027724"/>
            <a:ext cx="3565166" cy="3212542"/>
          </a:xfrm>
          <a:prstGeom prst="rect">
            <a:avLst/>
          </a:prstGeom>
        </p:spPr>
      </p:pic>
      <p:sp>
        <p:nvSpPr>
          <p:cNvPr id="4" name="CuadroTexto 3"/>
          <p:cNvSpPr txBox="1"/>
          <p:nvPr/>
        </p:nvSpPr>
        <p:spPr>
          <a:xfrm>
            <a:off x="695400" y="2741169"/>
            <a:ext cx="6526860" cy="3785652"/>
          </a:xfrm>
          <a:prstGeom prst="rect">
            <a:avLst/>
          </a:prstGeom>
          <a:noFill/>
        </p:spPr>
        <p:txBody>
          <a:bodyPr wrap="square" rtlCol="0">
            <a:spAutoFit/>
          </a:bodyPr>
          <a:lstStyle/>
          <a:p>
            <a:r>
              <a:rPr lang="es-ES" sz="2400" b="1" dirty="0">
                <a:latin typeface="Consolas" panose="020B0609020204030204" pitchFamily="49" charset="0"/>
              </a:rPr>
              <a:t>BEGIN </a:t>
            </a:r>
            <a:r>
              <a:rPr lang="es-ES" sz="2400" b="1" dirty="0" err="1">
                <a:latin typeface="Consolas" panose="020B0609020204030204" pitchFamily="49" charset="0"/>
              </a:rPr>
              <a:t>calcularDescuento</a:t>
            </a:r>
            <a:endParaRPr lang="es-ES" sz="2400" b="1" dirty="0">
              <a:latin typeface="Consolas" panose="020B0609020204030204" pitchFamily="49" charset="0"/>
            </a:endParaRPr>
          </a:p>
          <a:p>
            <a:pPr lvl="1"/>
            <a:r>
              <a:rPr lang="es-ES" sz="2400" b="1" dirty="0" err="1">
                <a:latin typeface="Consolas" panose="020B0609020204030204" pitchFamily="49" charset="0"/>
              </a:rPr>
              <a:t>float</a:t>
            </a:r>
            <a:r>
              <a:rPr lang="es-ES" sz="2400" b="1" dirty="0">
                <a:latin typeface="Consolas" panose="020B0609020204030204" pitchFamily="49" charset="0"/>
              </a:rPr>
              <a:t> </a:t>
            </a:r>
            <a:r>
              <a:rPr lang="es-ES" sz="2400" b="1" dirty="0" err="1">
                <a:latin typeface="Consolas" panose="020B0609020204030204" pitchFamily="49" charset="0"/>
              </a:rPr>
              <a:t>precioProducto</a:t>
            </a:r>
            <a:r>
              <a:rPr lang="es-ES" sz="2400" b="1" dirty="0">
                <a:latin typeface="Consolas" panose="020B0609020204030204" pitchFamily="49" charset="0"/>
              </a:rPr>
              <a:t> = 450.80;</a:t>
            </a:r>
            <a:br>
              <a:rPr lang="es-ES" sz="2400" b="1" dirty="0">
                <a:latin typeface="Consolas" panose="020B0609020204030204" pitchFamily="49" charset="0"/>
              </a:rPr>
            </a:br>
            <a:r>
              <a:rPr lang="es-ES" sz="2400" b="1" dirty="0" err="1">
                <a:latin typeface="Consolas" panose="020B0609020204030204" pitchFamily="49" charset="0"/>
              </a:rPr>
              <a:t>float</a:t>
            </a:r>
            <a:r>
              <a:rPr lang="es-ES" sz="2400" b="1" dirty="0">
                <a:latin typeface="Consolas" panose="020B0609020204030204" pitchFamily="49" charset="0"/>
              </a:rPr>
              <a:t> </a:t>
            </a:r>
            <a:r>
              <a:rPr lang="es-ES" sz="2400" b="1" dirty="0" err="1">
                <a:latin typeface="Consolas" panose="020B0609020204030204" pitchFamily="49" charset="0"/>
              </a:rPr>
              <a:t>porcDescuento</a:t>
            </a:r>
            <a:r>
              <a:rPr lang="es-ES" sz="2400" b="1" dirty="0">
                <a:latin typeface="Consolas" panose="020B0609020204030204" pitchFamily="49" charset="0"/>
              </a:rPr>
              <a:t> = 0.10;</a:t>
            </a:r>
          </a:p>
          <a:p>
            <a:pPr lvl="1"/>
            <a:endParaRPr lang="es-ES" sz="2400" b="1" dirty="0">
              <a:latin typeface="Consolas" panose="020B0609020204030204" pitchFamily="49" charset="0"/>
            </a:endParaRPr>
          </a:p>
          <a:p>
            <a:pPr lvl="1"/>
            <a:r>
              <a:rPr lang="es-ES" sz="2400" b="1" dirty="0" err="1">
                <a:latin typeface="Consolas" panose="020B0609020204030204" pitchFamily="49" charset="0"/>
              </a:rPr>
              <a:t>float</a:t>
            </a:r>
            <a:r>
              <a:rPr lang="es-ES" sz="2400" b="1" dirty="0">
                <a:latin typeface="Consolas" panose="020B0609020204030204" pitchFamily="49" charset="0"/>
              </a:rPr>
              <a:t> descuento = </a:t>
            </a:r>
            <a:r>
              <a:rPr lang="es-ES" sz="2400" b="1" dirty="0" err="1">
                <a:latin typeface="Consolas" panose="020B0609020204030204" pitchFamily="49" charset="0"/>
              </a:rPr>
              <a:t>precioProducto</a:t>
            </a:r>
            <a:r>
              <a:rPr lang="es-ES" sz="2400" b="1" dirty="0">
                <a:latin typeface="Consolas" panose="020B0609020204030204" pitchFamily="49" charset="0"/>
              </a:rPr>
              <a:t>*</a:t>
            </a:r>
            <a:r>
              <a:rPr lang="es-ES" sz="2400" b="1" dirty="0" err="1">
                <a:latin typeface="Consolas" panose="020B0609020204030204" pitchFamily="49" charset="0"/>
              </a:rPr>
              <a:t>porcDescuento</a:t>
            </a:r>
            <a:r>
              <a:rPr lang="es-ES" sz="2400" b="1" dirty="0">
                <a:latin typeface="Consolas" panose="020B0609020204030204" pitchFamily="49" charset="0"/>
              </a:rPr>
              <a:t>;</a:t>
            </a:r>
            <a:br>
              <a:rPr lang="es-ES" sz="2400" b="1" dirty="0">
                <a:latin typeface="Consolas" panose="020B0609020204030204" pitchFamily="49" charset="0"/>
              </a:rPr>
            </a:br>
            <a:r>
              <a:rPr lang="es-ES" sz="2400" b="1" dirty="0">
                <a:latin typeface="Consolas" panose="020B0609020204030204" pitchFamily="49" charset="0"/>
              </a:rPr>
              <a:t/>
            </a:r>
            <a:br>
              <a:rPr lang="es-ES" sz="2400" b="1" dirty="0">
                <a:latin typeface="Consolas" panose="020B0609020204030204" pitchFamily="49" charset="0"/>
              </a:rPr>
            </a:br>
            <a:r>
              <a:rPr lang="es-ES" sz="2400" b="1" dirty="0" err="1">
                <a:latin typeface="Consolas" panose="020B0609020204030204" pitchFamily="49" charset="0"/>
              </a:rPr>
              <a:t>float</a:t>
            </a:r>
            <a:r>
              <a:rPr lang="es-ES" sz="2400" b="1" dirty="0">
                <a:latin typeface="Consolas" panose="020B0609020204030204" pitchFamily="49" charset="0"/>
              </a:rPr>
              <a:t> </a:t>
            </a:r>
            <a:r>
              <a:rPr lang="es-ES" sz="2400" b="1" dirty="0" err="1">
                <a:latin typeface="Consolas" panose="020B0609020204030204" pitchFamily="49" charset="0"/>
              </a:rPr>
              <a:t>nuevoPrecio</a:t>
            </a:r>
            <a:r>
              <a:rPr lang="es-ES" sz="2400" b="1" dirty="0">
                <a:latin typeface="Consolas" panose="020B0609020204030204" pitchFamily="49" charset="0"/>
              </a:rPr>
              <a:t> = </a:t>
            </a:r>
            <a:r>
              <a:rPr lang="es-ES" sz="2400" b="1" dirty="0" err="1">
                <a:latin typeface="Consolas" panose="020B0609020204030204" pitchFamily="49" charset="0"/>
              </a:rPr>
              <a:t>precioProducto</a:t>
            </a:r>
            <a:r>
              <a:rPr lang="es-ES" sz="2400" b="1" dirty="0">
                <a:latin typeface="Consolas" panose="020B0609020204030204" pitchFamily="49" charset="0"/>
              </a:rPr>
              <a:t>- descuento</a:t>
            </a:r>
          </a:p>
          <a:p>
            <a:r>
              <a:rPr lang="es-ES" sz="2400" b="1" dirty="0">
                <a:latin typeface="Consolas" panose="020B0609020204030204" pitchFamily="49" charset="0"/>
              </a:rPr>
              <a:t>END</a:t>
            </a:r>
          </a:p>
        </p:txBody>
      </p:sp>
      <p:grpSp>
        <p:nvGrpSpPr>
          <p:cNvPr id="8" name="Grupo 7"/>
          <p:cNvGrpSpPr/>
          <p:nvPr/>
        </p:nvGrpSpPr>
        <p:grpSpPr>
          <a:xfrm>
            <a:off x="623392" y="2180049"/>
            <a:ext cx="2880320" cy="686049"/>
            <a:chOff x="0" y="355490"/>
            <a:chExt cx="5760640" cy="1091871"/>
          </a:xfrm>
        </p:grpSpPr>
        <p:sp>
          <p:nvSpPr>
            <p:cNvPr id="10" name="Rectángulo redondeado 9"/>
            <p:cNvSpPr/>
            <p:nvPr/>
          </p:nvSpPr>
          <p:spPr>
            <a:xfrm>
              <a:off x="0" y="355490"/>
              <a:ext cx="5760640" cy="1031354"/>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CuadroTexto 10"/>
            <p:cNvSpPr txBox="1"/>
            <p:nvPr/>
          </p:nvSpPr>
          <p:spPr>
            <a:xfrm>
              <a:off x="50349" y="405838"/>
              <a:ext cx="5659947" cy="10415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Secuenciales</a:t>
              </a:r>
            </a:p>
          </p:txBody>
        </p:sp>
      </p:grpSp>
      <p:sp>
        <p:nvSpPr>
          <p:cNvPr id="12" name="CuadroTexto 11"/>
          <p:cNvSpPr txBox="1"/>
          <p:nvPr/>
        </p:nvSpPr>
        <p:spPr>
          <a:xfrm>
            <a:off x="3779013" y="1556135"/>
            <a:ext cx="5246646" cy="584775"/>
          </a:xfrm>
          <a:prstGeom prst="rect">
            <a:avLst/>
          </a:prstGeom>
          <a:noFill/>
        </p:spPr>
        <p:txBody>
          <a:bodyPr wrap="square" rtlCol="0">
            <a:spAutoFit/>
          </a:bodyPr>
          <a:lstStyle/>
          <a:p>
            <a:r>
              <a:rPr lang="es-ES" sz="3200" b="1" dirty="0"/>
              <a:t>ESTRUCTURAS DE CONTROL</a:t>
            </a:r>
          </a:p>
        </p:txBody>
      </p:sp>
      <p:sp>
        <p:nvSpPr>
          <p:cNvPr id="9"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973598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7673131" y="2073333"/>
            <a:ext cx="4360165" cy="4609888"/>
            <a:chOff x="407368" y="1628800"/>
            <a:chExt cx="4360165" cy="4742494"/>
          </a:xfrm>
        </p:grpSpPr>
        <p:pic>
          <p:nvPicPr>
            <p:cNvPr id="16" name="Imagen 15"/>
            <p:cNvPicPr>
              <a:picLocks noChangeAspect="1"/>
            </p:cNvPicPr>
            <p:nvPr/>
          </p:nvPicPr>
          <p:blipFill rotWithShape="1">
            <a:blip r:embed="rId2"/>
            <a:srcRect r="21362" b="7553"/>
            <a:stretch/>
          </p:blipFill>
          <p:spPr>
            <a:xfrm>
              <a:off x="407368" y="1628800"/>
              <a:ext cx="4360165" cy="4742494"/>
            </a:xfrm>
            <a:prstGeom prst="rect">
              <a:avLst/>
            </a:prstGeom>
          </p:spPr>
        </p:pic>
        <p:sp>
          <p:nvSpPr>
            <p:cNvPr id="17" name="CuadroTexto 16"/>
            <p:cNvSpPr txBox="1"/>
            <p:nvPr/>
          </p:nvSpPr>
          <p:spPr>
            <a:xfrm>
              <a:off x="2495600" y="1844824"/>
              <a:ext cx="792088" cy="400110"/>
            </a:xfrm>
            <a:prstGeom prst="rect">
              <a:avLst/>
            </a:prstGeom>
            <a:solidFill>
              <a:srgbClr val="FCFBF4"/>
            </a:solidFill>
          </p:spPr>
          <p:txBody>
            <a:bodyPr wrap="square" rtlCol="0">
              <a:spAutoFit/>
            </a:bodyPr>
            <a:lstStyle/>
            <a:p>
              <a:r>
                <a:rPr lang="es-ES" sz="2000" b="1" dirty="0"/>
                <a:t>Inicio</a:t>
              </a:r>
            </a:p>
          </p:txBody>
        </p:sp>
        <p:sp>
          <p:nvSpPr>
            <p:cNvPr id="18" name="CuadroTexto 17"/>
            <p:cNvSpPr txBox="1"/>
            <p:nvPr/>
          </p:nvSpPr>
          <p:spPr>
            <a:xfrm>
              <a:off x="2279576" y="2812866"/>
              <a:ext cx="1224136" cy="400110"/>
            </a:xfrm>
            <a:prstGeom prst="rect">
              <a:avLst/>
            </a:prstGeom>
            <a:solidFill>
              <a:srgbClr val="FCFBF4"/>
            </a:solidFill>
          </p:spPr>
          <p:txBody>
            <a:bodyPr wrap="square" rtlCol="0">
              <a:spAutoFit/>
            </a:bodyPr>
            <a:lstStyle/>
            <a:p>
              <a:r>
                <a:rPr lang="es-ES" sz="2000" b="1" dirty="0"/>
                <a:t>Variables</a:t>
              </a:r>
            </a:p>
          </p:txBody>
        </p:sp>
        <p:sp>
          <p:nvSpPr>
            <p:cNvPr id="19" name="CuadroTexto 18"/>
            <p:cNvSpPr txBox="1"/>
            <p:nvPr/>
          </p:nvSpPr>
          <p:spPr>
            <a:xfrm>
              <a:off x="2207568" y="5301208"/>
              <a:ext cx="1368152" cy="400110"/>
            </a:xfrm>
            <a:prstGeom prst="rect">
              <a:avLst/>
            </a:prstGeom>
            <a:solidFill>
              <a:srgbClr val="FCFBF4"/>
            </a:solidFill>
          </p:spPr>
          <p:txBody>
            <a:bodyPr wrap="square" rtlCol="0">
              <a:spAutoFit/>
            </a:bodyPr>
            <a:lstStyle/>
            <a:p>
              <a:pPr algn="ctr"/>
              <a:r>
                <a:rPr lang="es-ES" sz="2000" b="1" dirty="0"/>
                <a:t>Acción</a:t>
              </a:r>
            </a:p>
          </p:txBody>
        </p:sp>
        <p:sp>
          <p:nvSpPr>
            <p:cNvPr id="20" name="Rombo 19"/>
            <p:cNvSpPr/>
            <p:nvPr/>
          </p:nvSpPr>
          <p:spPr>
            <a:xfrm>
              <a:off x="1847528" y="3545843"/>
              <a:ext cx="2088232" cy="125087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1" name="CuadroTexto 20"/>
            <p:cNvSpPr txBox="1"/>
            <p:nvPr/>
          </p:nvSpPr>
          <p:spPr>
            <a:xfrm>
              <a:off x="2179745" y="3944685"/>
              <a:ext cx="1656184" cy="461665"/>
            </a:xfrm>
            <a:prstGeom prst="rect">
              <a:avLst/>
            </a:prstGeom>
            <a:noFill/>
          </p:spPr>
          <p:txBody>
            <a:bodyPr wrap="square" rtlCol="0">
              <a:spAutoFit/>
            </a:bodyPr>
            <a:lstStyle/>
            <a:p>
              <a:r>
                <a:rPr lang="es-ES" sz="2400" b="1" dirty="0"/>
                <a:t>Condición</a:t>
              </a:r>
            </a:p>
          </p:txBody>
        </p:sp>
      </p:grpSp>
      <p:sp>
        <p:nvSpPr>
          <p:cNvPr id="4" name="CuadroTexto 3"/>
          <p:cNvSpPr txBox="1"/>
          <p:nvPr/>
        </p:nvSpPr>
        <p:spPr>
          <a:xfrm>
            <a:off x="569165" y="2990450"/>
            <a:ext cx="8682045" cy="3108543"/>
          </a:xfrm>
          <a:prstGeom prst="rect">
            <a:avLst/>
          </a:prstGeom>
          <a:noFill/>
        </p:spPr>
        <p:txBody>
          <a:bodyPr wrap="square" rtlCol="0">
            <a:spAutoFit/>
          </a:bodyPr>
          <a:lstStyle/>
          <a:p>
            <a:r>
              <a:rPr lang="es-ES" sz="2400" b="1" dirty="0">
                <a:latin typeface="Consolas" panose="020B0609020204030204" pitchFamily="49" charset="0"/>
              </a:rPr>
              <a:t>BEGIN </a:t>
            </a:r>
            <a:r>
              <a:rPr lang="es-ES" sz="2400" b="1" dirty="0" err="1">
                <a:latin typeface="Consolas" panose="020B0609020204030204" pitchFamily="49" charset="0"/>
              </a:rPr>
              <a:t>aplicarDescuento</a:t>
            </a:r>
            <a:endParaRPr lang="es-ES" sz="2400" b="1" dirty="0">
              <a:latin typeface="Consolas" panose="020B0609020204030204" pitchFamily="49" charset="0"/>
            </a:endParaRPr>
          </a:p>
          <a:p>
            <a:r>
              <a:rPr lang="es-ES" sz="2000" dirty="0">
                <a:latin typeface="Consolas" panose="020B0609020204030204" pitchFamily="49" charset="0"/>
              </a:rPr>
              <a:t>  </a:t>
            </a:r>
            <a:r>
              <a:rPr lang="es-ES" sz="2000" dirty="0" err="1">
                <a:latin typeface="Consolas" panose="020B0609020204030204" pitchFamily="49" charset="0"/>
              </a:rPr>
              <a:t>float</a:t>
            </a:r>
            <a:r>
              <a:rPr lang="es-ES" sz="2000" dirty="0">
                <a:latin typeface="Consolas" panose="020B0609020204030204" pitchFamily="49" charset="0"/>
              </a:rPr>
              <a:t> </a:t>
            </a:r>
            <a:r>
              <a:rPr lang="es-ES" sz="2000" dirty="0" err="1">
                <a:latin typeface="Consolas" panose="020B0609020204030204" pitchFamily="49" charset="0"/>
              </a:rPr>
              <a:t>precioProd</a:t>
            </a:r>
            <a:r>
              <a:rPr lang="es-ES" sz="2000" dirty="0">
                <a:latin typeface="Consolas" panose="020B0609020204030204" pitchFamily="49" charset="0"/>
              </a:rPr>
              <a:t> = 450.80;</a:t>
            </a:r>
            <a:br>
              <a:rPr lang="es-ES" sz="2000" dirty="0">
                <a:latin typeface="Consolas" panose="020B0609020204030204" pitchFamily="49" charset="0"/>
              </a:rPr>
            </a:br>
            <a:r>
              <a:rPr lang="es-ES" sz="2000" dirty="0">
                <a:latin typeface="Consolas" panose="020B0609020204030204" pitchFamily="49" charset="0"/>
              </a:rPr>
              <a:t>  </a:t>
            </a:r>
            <a:r>
              <a:rPr lang="es-ES" sz="2000" dirty="0" err="1">
                <a:latin typeface="Consolas" panose="020B0609020204030204" pitchFamily="49" charset="0"/>
              </a:rPr>
              <a:t>float</a:t>
            </a:r>
            <a:r>
              <a:rPr lang="es-ES" sz="2000" dirty="0">
                <a:latin typeface="Consolas" panose="020B0609020204030204" pitchFamily="49" charset="0"/>
              </a:rPr>
              <a:t> </a:t>
            </a:r>
            <a:r>
              <a:rPr lang="es-ES" sz="2000" dirty="0" err="1">
                <a:latin typeface="Consolas" panose="020B0609020204030204" pitchFamily="49" charset="0"/>
              </a:rPr>
              <a:t>porcDesc</a:t>
            </a:r>
            <a:r>
              <a:rPr lang="es-ES" sz="2000" dirty="0">
                <a:latin typeface="Consolas" panose="020B0609020204030204" pitchFamily="49" charset="0"/>
              </a:rPr>
              <a:t> = 0.10;</a:t>
            </a:r>
          </a:p>
          <a:p>
            <a:r>
              <a:rPr lang="es-ES" sz="2000" dirty="0">
                <a:latin typeface="Consolas" panose="020B0609020204030204" pitchFamily="49" charset="0"/>
              </a:rPr>
              <a:t>  </a:t>
            </a:r>
            <a:r>
              <a:rPr lang="es-ES" sz="2000" b="1" dirty="0" err="1">
                <a:latin typeface="Consolas" panose="020B0609020204030204" pitchFamily="49" charset="0"/>
              </a:rPr>
              <a:t>boolean</a:t>
            </a:r>
            <a:r>
              <a:rPr lang="es-ES" sz="2000" b="1" dirty="0">
                <a:latin typeface="Consolas" panose="020B0609020204030204" pitchFamily="49" charset="0"/>
              </a:rPr>
              <a:t> </a:t>
            </a:r>
            <a:r>
              <a:rPr lang="es-ES" sz="2000" b="1" dirty="0" err="1">
                <a:latin typeface="Consolas" panose="020B0609020204030204" pitchFamily="49" charset="0"/>
              </a:rPr>
              <a:t>tieneDescuento</a:t>
            </a:r>
            <a:r>
              <a:rPr lang="es-ES" sz="2000" b="1" dirty="0">
                <a:latin typeface="Consolas" panose="020B0609020204030204" pitchFamily="49" charset="0"/>
              </a:rPr>
              <a:t>=true;</a:t>
            </a:r>
          </a:p>
          <a:p>
            <a:r>
              <a:rPr lang="es-ES" sz="2000" b="1" dirty="0">
                <a:latin typeface="Consolas" panose="020B0609020204030204" pitchFamily="49" charset="0"/>
              </a:rPr>
              <a:t>   </a:t>
            </a:r>
            <a:r>
              <a:rPr lang="es-ES" sz="2400" b="1" dirty="0">
                <a:latin typeface="Consolas" panose="020B0609020204030204" pitchFamily="49" charset="0"/>
              </a:rPr>
              <a:t>IF</a:t>
            </a:r>
            <a:r>
              <a:rPr lang="es-ES" sz="2000" b="1" dirty="0">
                <a:latin typeface="Consolas" panose="020B0609020204030204" pitchFamily="49" charset="0"/>
              </a:rPr>
              <a:t> (</a:t>
            </a:r>
            <a:r>
              <a:rPr lang="es-ES" sz="2000" b="1" dirty="0" err="1">
                <a:latin typeface="Consolas" panose="020B0609020204030204" pitchFamily="49" charset="0"/>
              </a:rPr>
              <a:t>tieneDescuento</a:t>
            </a:r>
            <a:r>
              <a:rPr lang="es-ES" sz="2000" b="1" dirty="0">
                <a:latin typeface="Consolas" panose="020B0609020204030204" pitchFamily="49" charset="0"/>
              </a:rPr>
              <a:t>==true)</a:t>
            </a:r>
          </a:p>
          <a:p>
            <a:pPr lvl="1"/>
            <a:r>
              <a:rPr lang="es-ES" sz="2000" b="1" dirty="0">
                <a:latin typeface="Consolas" panose="020B0609020204030204" pitchFamily="49" charset="0"/>
              </a:rPr>
              <a:t>	THEN flotante descuento = </a:t>
            </a:r>
            <a:r>
              <a:rPr lang="es-ES" sz="2000" b="1" dirty="0" err="1">
                <a:latin typeface="Consolas" panose="020B0609020204030204" pitchFamily="49" charset="0"/>
              </a:rPr>
              <a:t>precioProd</a:t>
            </a:r>
            <a:r>
              <a:rPr lang="es-ES" sz="2000" b="1" dirty="0">
                <a:latin typeface="Consolas" panose="020B0609020204030204" pitchFamily="49" charset="0"/>
              </a:rPr>
              <a:t>*</a:t>
            </a:r>
            <a:r>
              <a:rPr lang="es-ES" sz="2000" b="1" dirty="0" err="1">
                <a:latin typeface="Consolas" panose="020B0609020204030204" pitchFamily="49" charset="0"/>
              </a:rPr>
              <a:t>porcDesc</a:t>
            </a:r>
            <a:endParaRPr lang="es-ES" sz="2000" b="1" dirty="0">
              <a:latin typeface="Consolas" panose="020B0609020204030204" pitchFamily="49" charset="0"/>
            </a:endParaRPr>
          </a:p>
          <a:p>
            <a:pPr lvl="1"/>
            <a:r>
              <a:rPr lang="es-ES" sz="2000" b="1" dirty="0">
                <a:latin typeface="Consolas" panose="020B0609020204030204" pitchFamily="49" charset="0"/>
              </a:rPr>
              <a:t>	</a:t>
            </a:r>
            <a:r>
              <a:rPr lang="es-ES" sz="2000" b="1" dirty="0" err="1">
                <a:latin typeface="Consolas" panose="020B0609020204030204" pitchFamily="49" charset="0"/>
              </a:rPr>
              <a:t>float</a:t>
            </a:r>
            <a:r>
              <a:rPr lang="es-ES" sz="2000" b="1" dirty="0">
                <a:latin typeface="Consolas" panose="020B0609020204030204" pitchFamily="49" charset="0"/>
              </a:rPr>
              <a:t> </a:t>
            </a:r>
            <a:r>
              <a:rPr lang="es-ES" sz="2000" b="1" dirty="0" err="1">
                <a:latin typeface="Consolas" panose="020B0609020204030204" pitchFamily="49" charset="0"/>
              </a:rPr>
              <a:t>nuevoPrecio</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 – descuento</a:t>
            </a:r>
            <a:endParaRPr lang="es-ES" sz="2400" b="1" dirty="0">
              <a:latin typeface="Consolas" panose="020B0609020204030204" pitchFamily="49" charset="0"/>
            </a:endParaRPr>
          </a:p>
          <a:p>
            <a:pPr lvl="1"/>
            <a:r>
              <a:rPr lang="es-ES" sz="2400" b="1" dirty="0">
                <a:latin typeface="Consolas" panose="020B0609020204030204" pitchFamily="49" charset="0"/>
              </a:rPr>
              <a:t>END_IF</a:t>
            </a:r>
          </a:p>
          <a:p>
            <a:r>
              <a:rPr lang="es-ES" sz="2400" b="1" dirty="0">
                <a:latin typeface="Consolas" panose="020B0609020204030204" pitchFamily="49" charset="0"/>
              </a:rPr>
              <a:t>END</a:t>
            </a:r>
          </a:p>
        </p:txBody>
      </p:sp>
      <p:grpSp>
        <p:nvGrpSpPr>
          <p:cNvPr id="12" name="Grupo 11"/>
          <p:cNvGrpSpPr/>
          <p:nvPr/>
        </p:nvGrpSpPr>
        <p:grpSpPr>
          <a:xfrm>
            <a:off x="569165" y="2015349"/>
            <a:ext cx="4680520" cy="664810"/>
            <a:chOff x="0" y="1510685"/>
            <a:chExt cx="5760640" cy="1031354"/>
          </a:xfrm>
        </p:grpSpPr>
        <p:sp>
          <p:nvSpPr>
            <p:cNvPr id="13" name="Rectángulo redondeado 12"/>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CuadroTexto 13"/>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6" name="CuadroTexto 5"/>
          <p:cNvSpPr txBox="1"/>
          <p:nvPr/>
        </p:nvSpPr>
        <p:spPr>
          <a:xfrm>
            <a:off x="5851689" y="2073333"/>
            <a:ext cx="3237168"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Simple</a:t>
            </a:r>
          </a:p>
        </p:txBody>
      </p:sp>
      <p:sp>
        <p:nvSpPr>
          <p:cNvPr id="7" name="Flecha izquierda 6"/>
          <p:cNvSpPr/>
          <p:nvPr/>
        </p:nvSpPr>
        <p:spPr>
          <a:xfrm flipH="1">
            <a:off x="5375920" y="2248112"/>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2" name="CuadroTexto 21"/>
          <p:cNvSpPr txBox="1"/>
          <p:nvPr/>
        </p:nvSpPr>
        <p:spPr>
          <a:xfrm>
            <a:off x="3779013" y="1411442"/>
            <a:ext cx="5246646" cy="584775"/>
          </a:xfrm>
          <a:prstGeom prst="rect">
            <a:avLst/>
          </a:prstGeom>
          <a:noFill/>
        </p:spPr>
        <p:txBody>
          <a:bodyPr wrap="square" rtlCol="0">
            <a:spAutoFit/>
          </a:bodyPr>
          <a:lstStyle/>
          <a:p>
            <a:r>
              <a:rPr lang="es-ES" sz="3200" b="1" dirty="0"/>
              <a:t>ESTRUCTURAS DE CONTROL</a:t>
            </a:r>
          </a:p>
        </p:txBody>
      </p:sp>
      <p:sp>
        <p:nvSpPr>
          <p:cNvPr id="23"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4109564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17518" y="2800328"/>
            <a:ext cx="7402618" cy="4093428"/>
          </a:xfrm>
          <a:prstGeom prst="rect">
            <a:avLst/>
          </a:prstGeom>
          <a:noFill/>
        </p:spPr>
        <p:txBody>
          <a:bodyPr wrap="square" rtlCol="0">
            <a:spAutoFit/>
          </a:bodyPr>
          <a:lstStyle/>
          <a:p>
            <a:r>
              <a:rPr lang="es-ES" b="1" dirty="0">
                <a:latin typeface="Consolas" panose="020B0609020204030204" pitchFamily="49" charset="0"/>
              </a:rPr>
              <a:t>BEGIN </a:t>
            </a:r>
            <a:r>
              <a:rPr lang="es-ES" dirty="0" err="1">
                <a:latin typeface="Consolas" panose="020B0609020204030204" pitchFamily="49" charset="0"/>
              </a:rPr>
              <a:t>aplicarDescuento</a:t>
            </a:r>
            <a:endParaRPr lang="es-ES" dirty="0">
              <a:latin typeface="Consolas" panose="020B0609020204030204" pitchFamily="49" charset="0"/>
            </a:endParaRPr>
          </a:p>
          <a:p>
            <a:r>
              <a:rPr lang="es-ES" dirty="0">
                <a:latin typeface="Consolas" panose="020B0609020204030204" pitchFamily="49" charset="0"/>
              </a:rPr>
              <a:t>   </a:t>
            </a:r>
            <a:r>
              <a:rPr lang="es-ES" dirty="0" err="1">
                <a:latin typeface="Consolas" panose="020B0609020204030204" pitchFamily="49" charset="0"/>
              </a:rPr>
              <a:t>float</a:t>
            </a:r>
            <a:r>
              <a:rPr lang="es-ES" dirty="0">
                <a:latin typeface="Consolas" panose="020B0609020204030204" pitchFamily="49" charset="0"/>
              </a:rPr>
              <a:t> </a:t>
            </a:r>
            <a:r>
              <a:rPr lang="es-ES" dirty="0" err="1">
                <a:latin typeface="Consolas" panose="020B0609020204030204" pitchFamily="49" charset="0"/>
              </a:rPr>
              <a:t>precioProd</a:t>
            </a:r>
            <a:r>
              <a:rPr lang="es-ES" dirty="0">
                <a:latin typeface="Consolas" panose="020B0609020204030204" pitchFamily="49" charset="0"/>
              </a:rPr>
              <a:t> = 450.80;</a:t>
            </a:r>
            <a:br>
              <a:rPr lang="es-ES" dirty="0">
                <a:latin typeface="Consolas" panose="020B0609020204030204" pitchFamily="49" charset="0"/>
              </a:rPr>
            </a:br>
            <a:r>
              <a:rPr lang="es-ES" dirty="0">
                <a:latin typeface="Consolas" panose="020B0609020204030204" pitchFamily="49" charset="0"/>
              </a:rPr>
              <a:t>   </a:t>
            </a:r>
            <a:r>
              <a:rPr lang="es-ES" dirty="0" err="1">
                <a:latin typeface="Consolas" panose="020B0609020204030204" pitchFamily="49" charset="0"/>
              </a:rPr>
              <a:t>float</a:t>
            </a:r>
            <a:r>
              <a:rPr lang="es-ES" dirty="0">
                <a:latin typeface="Consolas" panose="020B0609020204030204" pitchFamily="49" charset="0"/>
              </a:rPr>
              <a:t> </a:t>
            </a:r>
            <a:r>
              <a:rPr lang="es-ES" dirty="0" err="1">
                <a:latin typeface="Consolas" panose="020B0609020204030204" pitchFamily="49" charset="0"/>
              </a:rPr>
              <a:t>porcDesc</a:t>
            </a:r>
            <a:r>
              <a:rPr lang="es-ES" dirty="0">
                <a:latin typeface="Consolas" panose="020B0609020204030204" pitchFamily="49" charset="0"/>
              </a:rPr>
              <a:t> = 0.10;</a:t>
            </a:r>
          </a:p>
          <a:p>
            <a:r>
              <a:rPr lang="es-ES" dirty="0">
                <a:latin typeface="Consolas" panose="020B0609020204030204" pitchFamily="49" charset="0"/>
              </a:rPr>
              <a:t>   </a:t>
            </a:r>
            <a:r>
              <a:rPr lang="es-ES" dirty="0" err="1">
                <a:latin typeface="Consolas" panose="020B0609020204030204" pitchFamily="49" charset="0"/>
              </a:rPr>
              <a:t>boolean</a:t>
            </a:r>
            <a:r>
              <a:rPr lang="es-ES" dirty="0">
                <a:latin typeface="Consolas" panose="020B0609020204030204" pitchFamily="49" charset="0"/>
              </a:rPr>
              <a:t> </a:t>
            </a:r>
            <a:r>
              <a:rPr lang="es-ES" dirty="0" err="1">
                <a:latin typeface="Consolas" panose="020B0609020204030204" pitchFamily="49" charset="0"/>
              </a:rPr>
              <a:t>tieneDescuento</a:t>
            </a:r>
            <a:r>
              <a:rPr lang="es-ES" dirty="0">
                <a:latin typeface="Consolas" panose="020B0609020204030204" pitchFamily="49" charset="0"/>
              </a:rPr>
              <a:t>=true;</a:t>
            </a:r>
          </a:p>
          <a:p>
            <a:pPr lvl="1"/>
            <a:r>
              <a:rPr lang="es-ES" sz="2000" b="1" dirty="0">
                <a:latin typeface="Consolas" panose="020B0609020204030204" pitchFamily="49" charset="0"/>
              </a:rPr>
              <a:t>IF (</a:t>
            </a:r>
            <a:r>
              <a:rPr lang="es-ES" sz="2000" b="1" dirty="0" err="1">
                <a:latin typeface="Consolas" panose="020B0609020204030204" pitchFamily="49" charset="0"/>
              </a:rPr>
              <a:t>tieneDescuento</a:t>
            </a:r>
            <a:r>
              <a:rPr lang="es-ES" sz="2000" b="1" dirty="0">
                <a:latin typeface="Consolas" panose="020B0609020204030204" pitchFamily="49" charset="0"/>
              </a:rPr>
              <a:t>==true)</a:t>
            </a:r>
          </a:p>
          <a:p>
            <a:pPr lvl="1"/>
            <a:r>
              <a:rPr lang="es-ES" sz="2000" b="1" dirty="0">
                <a:latin typeface="Consolas" panose="020B0609020204030204" pitchFamily="49" charset="0"/>
              </a:rPr>
              <a:t>THEN</a:t>
            </a:r>
            <a:br>
              <a:rPr lang="es-ES" sz="2000" b="1" dirty="0">
                <a:latin typeface="Consolas" panose="020B0609020204030204" pitchFamily="49" charset="0"/>
              </a:rPr>
            </a:br>
            <a:r>
              <a:rPr lang="es-ES" sz="2000" b="1" dirty="0">
                <a:latin typeface="Consolas" panose="020B0609020204030204" pitchFamily="49" charset="0"/>
              </a:rPr>
              <a:t>	</a:t>
            </a:r>
            <a:r>
              <a:rPr lang="es-ES" sz="2000" b="1" dirty="0" err="1">
                <a:latin typeface="Consolas" panose="020B0609020204030204" pitchFamily="49" charset="0"/>
              </a:rPr>
              <a:t>float</a:t>
            </a:r>
            <a:r>
              <a:rPr lang="es-ES" sz="2000" b="1" dirty="0">
                <a:latin typeface="Consolas" panose="020B0609020204030204" pitchFamily="49" charset="0"/>
              </a:rPr>
              <a:t> </a:t>
            </a:r>
            <a:r>
              <a:rPr lang="es-ES" sz="2000" b="1" dirty="0" err="1">
                <a:latin typeface="Consolas" panose="020B0609020204030204" pitchFamily="49" charset="0"/>
              </a:rPr>
              <a:t>desc</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a:t>
            </a:r>
            <a:r>
              <a:rPr lang="es-ES" sz="2000" b="1" dirty="0" err="1">
                <a:latin typeface="Consolas" panose="020B0609020204030204" pitchFamily="49" charset="0"/>
              </a:rPr>
              <a:t>porcDesc</a:t>
            </a:r>
            <a:r>
              <a:rPr lang="es-ES" sz="2000" b="1" dirty="0">
                <a:latin typeface="Consolas" panose="020B0609020204030204" pitchFamily="49" charset="0"/>
              </a:rPr>
              <a:t>;</a:t>
            </a:r>
          </a:p>
          <a:p>
            <a:pPr lvl="1"/>
            <a:r>
              <a:rPr lang="es-ES" sz="2000" b="1" dirty="0">
                <a:latin typeface="Consolas" panose="020B0609020204030204" pitchFamily="49" charset="0"/>
              </a:rPr>
              <a:t>	</a:t>
            </a:r>
            <a:r>
              <a:rPr lang="es-ES" sz="2000" b="1" dirty="0" err="1">
                <a:latin typeface="Consolas" panose="020B0609020204030204" pitchFamily="49" charset="0"/>
              </a:rPr>
              <a:t>float</a:t>
            </a:r>
            <a:r>
              <a:rPr lang="es-ES" sz="2000" b="1" dirty="0">
                <a:latin typeface="Consolas" panose="020B0609020204030204" pitchFamily="49" charset="0"/>
              </a:rPr>
              <a:t> </a:t>
            </a:r>
            <a:r>
              <a:rPr lang="es-ES" sz="2000" b="1" dirty="0" err="1">
                <a:latin typeface="Consolas" panose="020B0609020204030204" pitchFamily="49" charset="0"/>
              </a:rPr>
              <a:t>nuevoPrecio</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 - </a:t>
            </a:r>
            <a:r>
              <a:rPr lang="es-ES" sz="2000" b="1" dirty="0" err="1">
                <a:latin typeface="Consolas" panose="020B0609020204030204" pitchFamily="49" charset="0"/>
              </a:rPr>
              <a:t>desc</a:t>
            </a:r>
            <a:endParaRPr lang="es-ES" sz="2000" b="1" dirty="0">
              <a:latin typeface="Consolas" panose="020B0609020204030204" pitchFamily="49" charset="0"/>
            </a:endParaRPr>
          </a:p>
          <a:p>
            <a:pPr lvl="1"/>
            <a:r>
              <a:rPr lang="es-ES" sz="2000" b="1" dirty="0">
                <a:latin typeface="Consolas" panose="020B0609020204030204" pitchFamily="49" charset="0"/>
              </a:rPr>
              <a:t>	PRINT “El precio nuevo es:” + </a:t>
            </a:r>
            <a:r>
              <a:rPr lang="es-ES" sz="2000" b="1" dirty="0" err="1">
                <a:latin typeface="Consolas" panose="020B0609020204030204" pitchFamily="49" charset="0"/>
              </a:rPr>
              <a:t>nuevoPrecio</a:t>
            </a:r>
            <a:endParaRPr lang="es-ES" sz="2000" b="1" dirty="0">
              <a:latin typeface="Consolas" panose="020B0609020204030204" pitchFamily="49" charset="0"/>
            </a:endParaRPr>
          </a:p>
          <a:p>
            <a:pPr lvl="1"/>
            <a:r>
              <a:rPr lang="es-ES" sz="2000" b="1" dirty="0">
                <a:latin typeface="Consolas" panose="020B0609020204030204" pitchFamily="49" charset="0"/>
              </a:rPr>
              <a:t>ELSE</a:t>
            </a:r>
          </a:p>
          <a:p>
            <a:pPr lvl="1"/>
            <a:r>
              <a:rPr lang="es-ES" sz="2000" b="1" dirty="0">
                <a:latin typeface="Consolas" panose="020B0609020204030204" pitchFamily="49" charset="0"/>
              </a:rPr>
              <a:t>	PRINT “No aplica descuento”</a:t>
            </a:r>
            <a:br>
              <a:rPr lang="es-ES" sz="2000" b="1" dirty="0">
                <a:latin typeface="Consolas" panose="020B0609020204030204" pitchFamily="49" charset="0"/>
              </a:rPr>
            </a:br>
            <a:r>
              <a:rPr lang="es-ES" sz="2000" b="1" dirty="0">
                <a:latin typeface="Consolas" panose="020B0609020204030204" pitchFamily="49" charset="0"/>
              </a:rPr>
              <a:t>END_IF</a:t>
            </a:r>
          </a:p>
          <a:p>
            <a:r>
              <a:rPr lang="es-ES" b="1" dirty="0">
                <a:latin typeface="Consolas" panose="020B0609020204030204" pitchFamily="49" charset="0"/>
              </a:rPr>
              <a:t>END</a:t>
            </a:r>
          </a:p>
        </p:txBody>
      </p:sp>
      <p:grpSp>
        <p:nvGrpSpPr>
          <p:cNvPr id="6" name="Grupo 5"/>
          <p:cNvGrpSpPr/>
          <p:nvPr/>
        </p:nvGrpSpPr>
        <p:grpSpPr>
          <a:xfrm>
            <a:off x="7551305" y="2492896"/>
            <a:ext cx="4608512" cy="4248471"/>
            <a:chOff x="7189313" y="1970358"/>
            <a:chExt cx="4608512" cy="4375492"/>
          </a:xfrm>
        </p:grpSpPr>
        <p:pic>
          <p:nvPicPr>
            <p:cNvPr id="2" name="Imagen 1"/>
            <p:cNvPicPr>
              <a:picLocks noChangeAspect="1"/>
            </p:cNvPicPr>
            <p:nvPr/>
          </p:nvPicPr>
          <p:blipFill rotWithShape="1">
            <a:blip r:embed="rId2"/>
            <a:srcRect r="4366"/>
            <a:stretch/>
          </p:blipFill>
          <p:spPr>
            <a:xfrm>
              <a:off x="7189313" y="1970358"/>
              <a:ext cx="4608512" cy="4375492"/>
            </a:xfrm>
            <a:prstGeom prst="rect">
              <a:avLst/>
            </a:prstGeom>
          </p:spPr>
        </p:pic>
        <p:sp>
          <p:nvSpPr>
            <p:cNvPr id="25" name="CuadroTexto 24"/>
            <p:cNvSpPr txBox="1"/>
            <p:nvPr/>
          </p:nvSpPr>
          <p:spPr>
            <a:xfrm>
              <a:off x="7824192" y="2155353"/>
              <a:ext cx="792088" cy="400110"/>
            </a:xfrm>
            <a:prstGeom prst="rect">
              <a:avLst/>
            </a:prstGeom>
            <a:solidFill>
              <a:srgbClr val="FCFBF4"/>
            </a:solidFill>
          </p:spPr>
          <p:txBody>
            <a:bodyPr wrap="square" rtlCol="0">
              <a:spAutoFit/>
            </a:bodyPr>
            <a:lstStyle/>
            <a:p>
              <a:r>
                <a:rPr lang="es-ES" sz="2000" b="1" dirty="0"/>
                <a:t>Inicio</a:t>
              </a:r>
            </a:p>
          </p:txBody>
        </p:sp>
        <p:sp>
          <p:nvSpPr>
            <p:cNvPr id="26" name="CuadroTexto 25"/>
            <p:cNvSpPr txBox="1"/>
            <p:nvPr/>
          </p:nvSpPr>
          <p:spPr>
            <a:xfrm>
              <a:off x="7608168" y="2985408"/>
              <a:ext cx="1224136" cy="400110"/>
            </a:xfrm>
            <a:prstGeom prst="rect">
              <a:avLst/>
            </a:prstGeom>
            <a:solidFill>
              <a:srgbClr val="FCFBF4"/>
            </a:solidFill>
          </p:spPr>
          <p:txBody>
            <a:bodyPr wrap="square" rtlCol="0">
              <a:spAutoFit/>
            </a:bodyPr>
            <a:lstStyle/>
            <a:p>
              <a:r>
                <a:rPr lang="es-ES" sz="2000" b="1" dirty="0"/>
                <a:t>Variables</a:t>
              </a:r>
            </a:p>
          </p:txBody>
        </p:sp>
        <p:sp>
          <p:nvSpPr>
            <p:cNvPr id="27" name="CuadroTexto 26"/>
            <p:cNvSpPr txBox="1"/>
            <p:nvPr/>
          </p:nvSpPr>
          <p:spPr>
            <a:xfrm>
              <a:off x="7608168" y="5229200"/>
              <a:ext cx="1224136" cy="400110"/>
            </a:xfrm>
            <a:prstGeom prst="rect">
              <a:avLst/>
            </a:prstGeom>
            <a:solidFill>
              <a:srgbClr val="FCFBF4"/>
            </a:solidFill>
          </p:spPr>
          <p:txBody>
            <a:bodyPr wrap="square" rtlCol="0">
              <a:spAutoFit/>
            </a:bodyPr>
            <a:lstStyle/>
            <a:p>
              <a:pPr algn="ctr"/>
              <a:r>
                <a:rPr lang="es-ES" sz="2000" b="1" dirty="0"/>
                <a:t>Acción</a:t>
              </a:r>
            </a:p>
          </p:txBody>
        </p:sp>
        <p:sp>
          <p:nvSpPr>
            <p:cNvPr id="28" name="CuadroTexto 27"/>
            <p:cNvSpPr txBox="1"/>
            <p:nvPr/>
          </p:nvSpPr>
          <p:spPr>
            <a:xfrm>
              <a:off x="10395013" y="4829090"/>
              <a:ext cx="1258796" cy="400110"/>
            </a:xfrm>
            <a:prstGeom prst="rect">
              <a:avLst/>
            </a:prstGeom>
            <a:solidFill>
              <a:srgbClr val="FCFBF4"/>
            </a:solidFill>
          </p:spPr>
          <p:txBody>
            <a:bodyPr wrap="square" rtlCol="0">
              <a:spAutoFit/>
            </a:bodyPr>
            <a:lstStyle/>
            <a:p>
              <a:pPr algn="ctr"/>
              <a:r>
                <a:rPr lang="es-ES" sz="2000" b="1" dirty="0"/>
                <a:t>Acción</a:t>
              </a:r>
            </a:p>
          </p:txBody>
        </p:sp>
        <p:sp>
          <p:nvSpPr>
            <p:cNvPr id="29" name="Rombo 28"/>
            <p:cNvSpPr/>
            <p:nvPr/>
          </p:nvSpPr>
          <p:spPr>
            <a:xfrm>
              <a:off x="7289362" y="3660523"/>
              <a:ext cx="1706291" cy="1039621"/>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30" name="CuadroTexto 29"/>
            <p:cNvSpPr txBox="1"/>
            <p:nvPr/>
          </p:nvSpPr>
          <p:spPr>
            <a:xfrm>
              <a:off x="7464152" y="3933056"/>
              <a:ext cx="1531501" cy="461665"/>
            </a:xfrm>
            <a:prstGeom prst="rect">
              <a:avLst/>
            </a:prstGeom>
            <a:noFill/>
          </p:spPr>
          <p:txBody>
            <a:bodyPr wrap="square" rtlCol="0">
              <a:spAutoFit/>
            </a:bodyPr>
            <a:lstStyle/>
            <a:p>
              <a:r>
                <a:rPr lang="es-ES" sz="2400" b="1" dirty="0"/>
                <a:t>Condición</a:t>
              </a:r>
            </a:p>
          </p:txBody>
        </p:sp>
      </p:grpSp>
      <p:grpSp>
        <p:nvGrpSpPr>
          <p:cNvPr id="35" name="Grupo 34"/>
          <p:cNvGrpSpPr/>
          <p:nvPr/>
        </p:nvGrpSpPr>
        <p:grpSpPr>
          <a:xfrm>
            <a:off x="569165" y="2044110"/>
            <a:ext cx="4680520" cy="664810"/>
            <a:chOff x="0" y="1510685"/>
            <a:chExt cx="5760640" cy="1031354"/>
          </a:xfrm>
        </p:grpSpPr>
        <p:sp>
          <p:nvSpPr>
            <p:cNvPr id="36" name="Rectángulo redondeado 35"/>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7" name="CuadroTexto 36"/>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38" name="CuadroTexto 37"/>
          <p:cNvSpPr txBox="1"/>
          <p:nvPr/>
        </p:nvSpPr>
        <p:spPr>
          <a:xfrm>
            <a:off x="5851689" y="2102094"/>
            <a:ext cx="3094501"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Doble</a:t>
            </a:r>
          </a:p>
        </p:txBody>
      </p:sp>
      <p:sp>
        <p:nvSpPr>
          <p:cNvPr id="39" name="Flecha izquierda 38"/>
          <p:cNvSpPr/>
          <p:nvPr/>
        </p:nvSpPr>
        <p:spPr>
          <a:xfrm flipH="1">
            <a:off x="5375920" y="2276873"/>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sp>
        <p:nvSpPr>
          <p:cNvPr id="40" name="CuadroTexto 39"/>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7"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845162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p:cNvGrpSpPr/>
          <p:nvPr/>
        </p:nvGrpSpPr>
        <p:grpSpPr>
          <a:xfrm>
            <a:off x="569165" y="2044110"/>
            <a:ext cx="4680520" cy="664810"/>
            <a:chOff x="0" y="1510685"/>
            <a:chExt cx="5760640" cy="1031354"/>
          </a:xfrm>
        </p:grpSpPr>
        <p:sp>
          <p:nvSpPr>
            <p:cNvPr id="13" name="Rectángulo redondeado 12"/>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CuadroTexto 13"/>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15" name="CuadroTexto 14"/>
          <p:cNvSpPr txBox="1"/>
          <p:nvPr/>
        </p:nvSpPr>
        <p:spPr>
          <a:xfrm>
            <a:off x="5851689" y="2102094"/>
            <a:ext cx="3520900"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Múltiple</a:t>
            </a:r>
          </a:p>
        </p:txBody>
      </p:sp>
      <p:sp>
        <p:nvSpPr>
          <p:cNvPr id="16" name="Flecha izquierda 15"/>
          <p:cNvSpPr/>
          <p:nvPr/>
        </p:nvSpPr>
        <p:spPr>
          <a:xfrm flipH="1">
            <a:off x="5375920" y="2276873"/>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pic>
        <p:nvPicPr>
          <p:cNvPr id="17" name="Imagen 16"/>
          <p:cNvPicPr>
            <a:picLocks noChangeAspect="1"/>
          </p:cNvPicPr>
          <p:nvPr/>
        </p:nvPicPr>
        <p:blipFill rotWithShape="1">
          <a:blip r:embed="rId3"/>
          <a:srcRect l="2919" t="3285" r="2851" b="4645"/>
          <a:stretch/>
        </p:blipFill>
        <p:spPr>
          <a:xfrm>
            <a:off x="5274433" y="2699750"/>
            <a:ext cx="6872415" cy="4207601"/>
          </a:xfrm>
          <a:prstGeom prst="rect">
            <a:avLst/>
          </a:prstGeom>
        </p:spPr>
      </p:pic>
      <p:sp>
        <p:nvSpPr>
          <p:cNvPr id="20" name="Rectángulo 19"/>
          <p:cNvSpPr/>
          <p:nvPr/>
        </p:nvSpPr>
        <p:spPr>
          <a:xfrm>
            <a:off x="617257" y="2960815"/>
            <a:ext cx="5022780" cy="3477875"/>
          </a:xfrm>
          <a:prstGeom prst="rect">
            <a:avLst/>
          </a:prstGeom>
        </p:spPr>
        <p:txBody>
          <a:bodyPr wrap="square">
            <a:spAutoFit/>
          </a:bodyPr>
          <a:lstStyle/>
          <a:p>
            <a:r>
              <a:rPr lang="es-ES" sz="2200" b="1" dirty="0">
                <a:latin typeface="Consolas" panose="020B0609020204030204" pitchFamily="49" charset="0"/>
              </a:rPr>
              <a:t>BEGIN</a:t>
            </a:r>
          </a:p>
          <a:p>
            <a:r>
              <a:rPr lang="es-ES" sz="2200" b="1" dirty="0">
                <a:latin typeface="Consolas" panose="020B0609020204030204" pitchFamily="49" charset="0"/>
              </a:rPr>
              <a:t>INTEGER </a:t>
            </a:r>
            <a:r>
              <a:rPr lang="es-ES" sz="2200" b="1" dirty="0" err="1">
                <a:latin typeface="Consolas" panose="020B0609020204030204" pitchFamily="49" charset="0"/>
              </a:rPr>
              <a:t>posicionDeLlegada</a:t>
            </a:r>
            <a:r>
              <a:rPr lang="es-ES" sz="2200" b="1" dirty="0">
                <a:latin typeface="Consolas" panose="020B0609020204030204" pitchFamily="49" charset="0"/>
              </a:rPr>
              <a:t> = 3</a:t>
            </a:r>
          </a:p>
          <a:p>
            <a:pPr lvl="1"/>
            <a:r>
              <a:rPr lang="es-ES" sz="2200" b="1" dirty="0">
                <a:latin typeface="Consolas" panose="020B0609020204030204" pitchFamily="49" charset="0"/>
              </a:rPr>
              <a:t>SWITCH </a:t>
            </a:r>
            <a:r>
              <a:rPr lang="es-ES" sz="2200" b="1" dirty="0" err="1">
                <a:latin typeface="Consolas" panose="020B0609020204030204" pitchFamily="49" charset="0"/>
              </a:rPr>
              <a:t>posicionDeLlegada</a:t>
            </a:r>
            <a:endParaRPr lang="es-ES" sz="2200" b="1" dirty="0">
              <a:latin typeface="Consolas" panose="020B0609020204030204" pitchFamily="49" charset="0"/>
            </a:endParaRPr>
          </a:p>
          <a:p>
            <a:pPr lvl="1"/>
            <a:r>
              <a:rPr lang="es-ES" sz="2200" b="1" dirty="0">
                <a:latin typeface="Consolas" panose="020B0609020204030204" pitchFamily="49" charset="0"/>
              </a:rPr>
              <a:t>1: entregar medalla de oro</a:t>
            </a:r>
          </a:p>
          <a:p>
            <a:pPr lvl="1"/>
            <a:r>
              <a:rPr lang="es-ES" sz="2200" b="1" dirty="0">
                <a:latin typeface="Consolas" panose="020B0609020204030204" pitchFamily="49" charset="0"/>
              </a:rPr>
              <a:t>2: entregar medalla de plata</a:t>
            </a:r>
          </a:p>
          <a:p>
            <a:pPr lvl="1"/>
            <a:r>
              <a:rPr lang="es-ES" sz="2200" b="1" dirty="0">
                <a:latin typeface="Consolas" panose="020B0609020204030204" pitchFamily="49" charset="0"/>
              </a:rPr>
              <a:t>3: entregar medalla de bronce</a:t>
            </a:r>
          </a:p>
          <a:p>
            <a:pPr lvl="1"/>
            <a:r>
              <a:rPr lang="es-ES" sz="2200" b="1" dirty="0">
                <a:latin typeface="Consolas" panose="020B0609020204030204" pitchFamily="49" charset="0"/>
              </a:rPr>
              <a:t>DEFAULT: entregar mención de 	     	   participación</a:t>
            </a:r>
          </a:p>
          <a:p>
            <a:r>
              <a:rPr lang="es-ES" sz="2200" b="1" dirty="0">
                <a:latin typeface="Consolas" panose="020B0609020204030204" pitchFamily="49" charset="0"/>
              </a:rPr>
              <a:t>END</a:t>
            </a:r>
          </a:p>
        </p:txBody>
      </p:sp>
      <p:sp>
        <p:nvSpPr>
          <p:cNvPr id="21" name="CuadroTexto 20"/>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0"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600" b="1" kern="0" dirty="0"/>
              <a:t>Desarrollo de Programas</a:t>
            </a:r>
          </a:p>
        </p:txBody>
      </p:sp>
    </p:spTree>
    <p:extLst>
      <p:ext uri="{BB962C8B-B14F-4D97-AF65-F5344CB8AC3E}">
        <p14:creationId xmlns:p14="http://schemas.microsoft.com/office/powerpoint/2010/main" val="3865502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10945216" cy="1692771"/>
          </a:xfrm>
          <a:prstGeom prst="rect">
            <a:avLst/>
          </a:prstGeom>
          <a:noFill/>
        </p:spPr>
        <p:txBody>
          <a:bodyPr wrap="square" rtlCol="0">
            <a:spAutoFit/>
          </a:bodyPr>
          <a:lstStyle/>
          <a:p>
            <a:r>
              <a:rPr lang="es-ES" sz="3200" b="1" dirty="0"/>
              <a:t>EJEMPLO </a:t>
            </a:r>
          </a:p>
          <a:p>
            <a:r>
              <a:rPr lang="es-ES" sz="2400" b="1" dirty="0"/>
              <a:t>Definir</a:t>
            </a:r>
            <a:r>
              <a:rPr lang="es-AR" dirty="0"/>
              <a:t> </a:t>
            </a:r>
            <a:r>
              <a:rPr lang="es-AR" sz="2400" b="1" dirty="0"/>
              <a:t>un algoritmo que permita realizar una suma de dos números enteros. El usuario deberá ingresar primero un número, luego el siguiente número, y el sistema arrojará el resultado correspondiente.</a:t>
            </a:r>
            <a:endParaRPr lang="es-ES" sz="4000" b="1" dirty="0"/>
          </a:p>
        </p:txBody>
      </p:sp>
      <p:sp>
        <p:nvSpPr>
          <p:cNvPr id="2" name="CuadroTexto 1"/>
          <p:cNvSpPr txBox="1"/>
          <p:nvPr/>
        </p:nvSpPr>
        <p:spPr>
          <a:xfrm>
            <a:off x="983431" y="4221088"/>
            <a:ext cx="3318369" cy="1754326"/>
          </a:xfrm>
          <a:prstGeom prst="rect">
            <a:avLst/>
          </a:prstGeom>
          <a:noFill/>
        </p:spPr>
        <p:txBody>
          <a:bodyPr wrap="square" rtlCol="0">
            <a:spAutoFit/>
          </a:bodyPr>
          <a:lstStyle/>
          <a:p>
            <a:r>
              <a:rPr lang="es-AR" sz="2000" b="1" dirty="0">
                <a:latin typeface="Consolas" panose="020B0609020204030204" pitchFamily="49" charset="0"/>
              </a:rPr>
              <a:t>BEGIN</a:t>
            </a:r>
          </a:p>
          <a:p>
            <a:r>
              <a:rPr lang="es-AR" sz="2000" b="1" dirty="0">
                <a:latin typeface="Consolas" panose="020B0609020204030204" pitchFamily="49" charset="0"/>
              </a:rPr>
              <a:t>integer primerNum;</a:t>
            </a:r>
          </a:p>
          <a:p>
            <a:r>
              <a:rPr lang="es-AR" sz="2000" b="1" dirty="0">
                <a:latin typeface="Consolas" panose="020B0609020204030204" pitchFamily="49" charset="0"/>
              </a:rPr>
              <a:t>integer segundoNum;</a:t>
            </a:r>
          </a:p>
          <a:p>
            <a:r>
              <a:rPr lang="es-AR" sz="2000" b="1" dirty="0">
                <a:latin typeface="Consolas" panose="020B0609020204030204" pitchFamily="49" charset="0"/>
              </a:rPr>
              <a:t>integer suma;</a:t>
            </a:r>
          </a:p>
          <a:p>
            <a:endParaRPr lang="es-ES" sz="2800" b="1" i="1" dirty="0">
              <a:latin typeface="Consolas" panose="020B0609020204030204" pitchFamily="49" charset="0"/>
            </a:endParaRPr>
          </a:p>
        </p:txBody>
      </p:sp>
      <p:pic>
        <p:nvPicPr>
          <p:cNvPr id="3" name="Imagen 2"/>
          <p:cNvPicPr>
            <a:picLocks noChangeAspect="1"/>
          </p:cNvPicPr>
          <p:nvPr/>
        </p:nvPicPr>
        <p:blipFill rotWithShape="1">
          <a:blip r:embed="rId2"/>
          <a:srcRect l="31759" t="410" r="14695" b="77026"/>
          <a:stretch/>
        </p:blipFill>
        <p:spPr>
          <a:xfrm>
            <a:off x="5283733" y="4175214"/>
            <a:ext cx="4838038" cy="1800200"/>
          </a:xfrm>
          <a:prstGeom prst="rect">
            <a:avLst/>
          </a:prstGeom>
        </p:spPr>
      </p:pic>
      <p:sp>
        <p:nvSpPr>
          <p:cNvPr id="6" name="Rectángulo 5"/>
          <p:cNvSpPr/>
          <p:nvPr/>
        </p:nvSpPr>
        <p:spPr>
          <a:xfrm>
            <a:off x="8943463" y="5625618"/>
            <a:ext cx="2160240" cy="360040"/>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
        <p:nvSpPr>
          <p:cNvPr id="7" name="CuadroTexto 6"/>
          <p:cNvSpPr txBox="1"/>
          <p:nvPr/>
        </p:nvSpPr>
        <p:spPr>
          <a:xfrm>
            <a:off x="1199456" y="3437762"/>
            <a:ext cx="2880320" cy="461665"/>
          </a:xfrm>
          <a:prstGeom prst="rect">
            <a:avLst/>
          </a:prstGeom>
          <a:noFill/>
        </p:spPr>
        <p:txBody>
          <a:bodyPr wrap="square" rtlCol="0">
            <a:spAutoFit/>
          </a:bodyPr>
          <a:lstStyle/>
          <a:p>
            <a:r>
              <a:rPr lang="es-AR" sz="2400" dirty="0"/>
              <a:t>Pseudocódigo</a:t>
            </a:r>
          </a:p>
        </p:txBody>
      </p:sp>
      <p:sp>
        <p:nvSpPr>
          <p:cNvPr id="8" name="CuadroTexto 7"/>
          <p:cNvSpPr txBox="1"/>
          <p:nvPr/>
        </p:nvSpPr>
        <p:spPr>
          <a:xfrm>
            <a:off x="6960096" y="3437762"/>
            <a:ext cx="2880320" cy="461665"/>
          </a:xfrm>
          <a:prstGeom prst="rect">
            <a:avLst/>
          </a:prstGeom>
          <a:noFill/>
        </p:spPr>
        <p:txBody>
          <a:bodyPr wrap="square" rtlCol="0">
            <a:spAutoFit/>
          </a:bodyPr>
          <a:lstStyle/>
          <a:p>
            <a:r>
              <a:rPr lang="es-AR" sz="2400" dirty="0"/>
              <a:t>Diagrama de Flujo</a:t>
            </a:r>
          </a:p>
        </p:txBody>
      </p:sp>
      <p:sp>
        <p:nvSpPr>
          <p:cNvPr id="9" name="Título 1">
            <a:extLst>
              <a:ext uri="{FF2B5EF4-FFF2-40B4-BE49-F238E27FC236}">
                <a16:creationId xmlns:a16="http://schemas.microsoft.com/office/drawing/2014/main" xmlns="" id="{BFA3F993-B6FD-4F82-9BAA-0F05A826FCAE}"/>
              </a:ext>
            </a:extLst>
          </p:cNvPr>
          <p:cNvSpPr txBox="1">
            <a:spLocks/>
          </p:cNvSpPr>
          <p:nvPr/>
        </p:nvSpPr>
        <p:spPr bwMode="auto">
          <a:xfrm>
            <a:off x="1981647" y="764704"/>
            <a:ext cx="8228708" cy="79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2018858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EJEMPLO</a:t>
            </a:r>
          </a:p>
        </p:txBody>
      </p:sp>
      <p:sp>
        <p:nvSpPr>
          <p:cNvPr id="2" name="CuadroTexto 1"/>
          <p:cNvSpPr txBox="1"/>
          <p:nvPr/>
        </p:nvSpPr>
        <p:spPr>
          <a:xfrm>
            <a:off x="3503712" y="2271261"/>
            <a:ext cx="5639579" cy="1015663"/>
          </a:xfrm>
          <a:prstGeom prst="rect">
            <a:avLst/>
          </a:prstGeom>
          <a:noFill/>
        </p:spPr>
        <p:txBody>
          <a:bodyPr wrap="square" rtlCol="0">
            <a:spAutoFit/>
          </a:bodyPr>
          <a:lstStyle/>
          <a:p>
            <a:r>
              <a:rPr lang="es-AR" sz="2000" b="1" dirty="0">
                <a:latin typeface="Consolas" panose="020B0609020204030204" pitchFamily="49" charset="0"/>
              </a:rPr>
              <a:t>PRINT “Ingrese el primer número:”</a:t>
            </a:r>
          </a:p>
          <a:p>
            <a:r>
              <a:rPr lang="es-AR" sz="2000" b="1" dirty="0">
                <a:latin typeface="Consolas" panose="020B0609020204030204" pitchFamily="49" charset="0"/>
              </a:rPr>
              <a:t>INPUT primerNumIngresado;</a:t>
            </a:r>
          </a:p>
          <a:p>
            <a:r>
              <a:rPr lang="es-AR" sz="2000" b="1" dirty="0" err="1">
                <a:latin typeface="Consolas" panose="020B0609020204030204" pitchFamily="49" charset="0"/>
              </a:rPr>
              <a:t>PrimerNum</a:t>
            </a:r>
            <a:r>
              <a:rPr lang="es-AR" sz="2000" b="1" dirty="0">
                <a:latin typeface="Consolas" panose="020B0609020204030204" pitchFamily="49" charset="0"/>
              </a:rPr>
              <a:t>=</a:t>
            </a:r>
            <a:r>
              <a:rPr lang="es-AR" sz="2000" b="1" dirty="0" err="1">
                <a:latin typeface="Consolas" panose="020B0609020204030204" pitchFamily="49" charset="0"/>
              </a:rPr>
              <a:t>primerNumIngresado</a:t>
            </a:r>
            <a:endParaRPr lang="es-AR" sz="2000" b="1" dirty="0">
              <a:latin typeface="Consolas" panose="020B0609020204030204" pitchFamily="49" charset="0"/>
            </a:endParaRPr>
          </a:p>
        </p:txBody>
      </p:sp>
      <p:pic>
        <p:nvPicPr>
          <p:cNvPr id="3" name="Imagen 2"/>
          <p:cNvPicPr>
            <a:picLocks noChangeAspect="1"/>
          </p:cNvPicPr>
          <p:nvPr/>
        </p:nvPicPr>
        <p:blipFill rotWithShape="1">
          <a:blip r:embed="rId2"/>
          <a:srcRect t="21144" r="379" b="51526"/>
          <a:stretch/>
        </p:blipFill>
        <p:spPr>
          <a:xfrm>
            <a:off x="1209355" y="4056836"/>
            <a:ext cx="9001000" cy="2180476"/>
          </a:xfrm>
          <a:prstGeom prst="rect">
            <a:avLst/>
          </a:prstGeom>
        </p:spPr>
      </p:pic>
      <p:sp>
        <p:nvSpPr>
          <p:cNvPr id="6" name="Rectángulo 5"/>
          <p:cNvSpPr/>
          <p:nvPr/>
        </p:nvSpPr>
        <p:spPr>
          <a:xfrm>
            <a:off x="4007768" y="3654083"/>
            <a:ext cx="2880320" cy="711021"/>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
        <p:nvSpPr>
          <p:cNvPr id="7" name="CuadroTexto 6"/>
          <p:cNvSpPr txBox="1"/>
          <p:nvPr/>
        </p:nvSpPr>
        <p:spPr>
          <a:xfrm>
            <a:off x="5412599" y="1844824"/>
            <a:ext cx="2880320" cy="461665"/>
          </a:xfrm>
          <a:prstGeom prst="rect">
            <a:avLst/>
          </a:prstGeom>
          <a:noFill/>
        </p:spPr>
        <p:txBody>
          <a:bodyPr wrap="square" rtlCol="0">
            <a:spAutoFit/>
          </a:bodyPr>
          <a:lstStyle/>
          <a:p>
            <a:r>
              <a:rPr lang="es-AR" sz="2400" dirty="0"/>
              <a:t>Pseudocódigo</a:t>
            </a:r>
          </a:p>
        </p:txBody>
      </p:sp>
      <p:sp>
        <p:nvSpPr>
          <p:cNvPr id="8" name="CuadroTexto 7"/>
          <p:cNvSpPr txBox="1"/>
          <p:nvPr/>
        </p:nvSpPr>
        <p:spPr>
          <a:xfrm>
            <a:off x="5462261" y="3501008"/>
            <a:ext cx="2880320" cy="461665"/>
          </a:xfrm>
          <a:prstGeom prst="rect">
            <a:avLst/>
          </a:prstGeom>
          <a:noFill/>
        </p:spPr>
        <p:txBody>
          <a:bodyPr wrap="square" rtlCol="0">
            <a:spAutoFit/>
          </a:bodyPr>
          <a:lstStyle/>
          <a:p>
            <a:r>
              <a:rPr lang="es-AR" sz="2400" dirty="0"/>
              <a:t>Diagrama de Flujo</a:t>
            </a:r>
          </a:p>
        </p:txBody>
      </p:sp>
      <p:sp>
        <p:nvSpPr>
          <p:cNvPr id="10" name="Título 1">
            <a:extLst>
              <a:ext uri="{FF2B5EF4-FFF2-40B4-BE49-F238E27FC236}">
                <a16:creationId xmlns:a16="http://schemas.microsoft.com/office/drawing/2014/main" xmlns="" id="{EE46CAB8-8789-4782-BDC2-87F01DCF7F09}"/>
              </a:ext>
            </a:extLst>
          </p:cNvPr>
          <p:cNvSpPr txBox="1">
            <a:spLocks/>
          </p:cNvSpPr>
          <p:nvPr/>
        </p:nvSpPr>
        <p:spPr bwMode="auto">
          <a:xfrm>
            <a:off x="1981647" y="764704"/>
            <a:ext cx="8228708" cy="79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1060061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91344" y="3429000"/>
            <a:ext cx="5591944" cy="2246769"/>
          </a:xfrm>
          <a:prstGeom prst="rect">
            <a:avLst/>
          </a:prstGeom>
        </p:spPr>
        <p:txBody>
          <a:bodyPr wrap="square">
            <a:spAutoFit/>
          </a:bodyPr>
          <a:lstStyle/>
          <a:p>
            <a:r>
              <a:rPr lang="es-AR" sz="2000" b="1" dirty="0">
                <a:latin typeface="Consolas" panose="020B0609020204030204" pitchFamily="49" charset="0"/>
              </a:rPr>
              <a:t>BEGIN</a:t>
            </a:r>
          </a:p>
          <a:p>
            <a:r>
              <a:rPr lang="es-AR" sz="2000" b="1" dirty="0">
                <a:latin typeface="Consolas" panose="020B0609020204030204" pitchFamily="49" charset="0"/>
              </a:rPr>
              <a:t>PRINT “Ingrese el segundo número”</a:t>
            </a:r>
          </a:p>
          <a:p>
            <a:r>
              <a:rPr lang="es-AR" sz="2000" b="1" dirty="0">
                <a:latin typeface="Consolas" panose="020B0609020204030204" pitchFamily="49" charset="0"/>
              </a:rPr>
              <a:t>INPUT segundoNumIngresado;</a:t>
            </a:r>
          </a:p>
          <a:p>
            <a:r>
              <a:rPr lang="es-AR" sz="2000" b="1" dirty="0" err="1">
                <a:latin typeface="Consolas" panose="020B0609020204030204" pitchFamily="49" charset="0"/>
              </a:rPr>
              <a:t>SegundoNum</a:t>
            </a:r>
            <a:r>
              <a:rPr lang="es-AR" sz="2000" b="1" dirty="0">
                <a:latin typeface="Consolas" panose="020B0609020204030204" pitchFamily="49" charset="0"/>
              </a:rPr>
              <a:t>=</a:t>
            </a:r>
            <a:r>
              <a:rPr lang="es-AR" sz="2000" b="1" dirty="0" err="1">
                <a:latin typeface="Consolas" panose="020B0609020204030204" pitchFamily="49" charset="0"/>
              </a:rPr>
              <a:t>segundoNumIngresado</a:t>
            </a:r>
            <a:endParaRPr lang="es-AR" sz="2000" b="1" dirty="0">
              <a:latin typeface="Consolas" panose="020B0609020204030204" pitchFamily="49" charset="0"/>
            </a:endParaRPr>
          </a:p>
          <a:p>
            <a:r>
              <a:rPr lang="es-AR" sz="2000" b="1" dirty="0">
                <a:latin typeface="Consolas" panose="020B0609020204030204" pitchFamily="49" charset="0"/>
              </a:rPr>
              <a:t>Suma=</a:t>
            </a:r>
            <a:r>
              <a:rPr lang="es-AR" sz="2000" b="1" dirty="0" err="1">
                <a:latin typeface="Consolas" panose="020B0609020204030204" pitchFamily="49" charset="0"/>
              </a:rPr>
              <a:t>primerNum+segundoNum</a:t>
            </a:r>
            <a:r>
              <a:rPr lang="es-AR" sz="2000" b="1" dirty="0">
                <a:latin typeface="Consolas" panose="020B0609020204030204" pitchFamily="49" charset="0"/>
              </a:rPr>
              <a:t>;</a:t>
            </a:r>
          </a:p>
          <a:p>
            <a:r>
              <a:rPr lang="es-AR" sz="2000" b="1" dirty="0">
                <a:latin typeface="Consolas" panose="020B0609020204030204" pitchFamily="49" charset="0"/>
              </a:rPr>
              <a:t>PRINT “Resultado de la suma:” + suma</a:t>
            </a:r>
          </a:p>
          <a:p>
            <a:r>
              <a:rPr lang="es-AR" sz="2000" b="1" dirty="0">
                <a:latin typeface="Consolas" panose="020B0609020204030204" pitchFamily="49" charset="0"/>
              </a:rPr>
              <a:t>END</a:t>
            </a:r>
            <a:endParaRPr lang="es-ES" sz="2800" b="1" i="1" dirty="0">
              <a:latin typeface="Consolas" panose="020B0609020204030204" pitchFamily="49" charset="0"/>
            </a:endParaRPr>
          </a:p>
        </p:txBody>
      </p:sp>
      <p:pic>
        <p:nvPicPr>
          <p:cNvPr id="4" name="Imagen 3"/>
          <p:cNvPicPr>
            <a:picLocks noChangeAspect="1"/>
          </p:cNvPicPr>
          <p:nvPr/>
        </p:nvPicPr>
        <p:blipFill rotWithShape="1">
          <a:blip r:embed="rId2"/>
          <a:srcRect l="20720" t="50704" r="8347" b="-3954"/>
          <a:stretch/>
        </p:blipFill>
        <p:spPr>
          <a:xfrm>
            <a:off x="5663952" y="2339588"/>
            <a:ext cx="6408712" cy="4248472"/>
          </a:xfrm>
          <a:prstGeom prst="rect">
            <a:avLst/>
          </a:prstGeom>
        </p:spPr>
      </p:pic>
      <p:sp>
        <p:nvSpPr>
          <p:cNvPr id="5" name="CuadroTexto 4"/>
          <p:cNvSpPr txBox="1"/>
          <p:nvPr/>
        </p:nvSpPr>
        <p:spPr>
          <a:xfrm>
            <a:off x="551384" y="1650892"/>
            <a:ext cx="4042344" cy="584775"/>
          </a:xfrm>
          <a:prstGeom prst="rect">
            <a:avLst/>
          </a:prstGeom>
          <a:noFill/>
        </p:spPr>
        <p:txBody>
          <a:bodyPr wrap="square" rtlCol="0">
            <a:spAutoFit/>
          </a:bodyPr>
          <a:lstStyle/>
          <a:p>
            <a:r>
              <a:rPr lang="es-ES" sz="3200" b="1" dirty="0"/>
              <a:t>EJEMPLO</a:t>
            </a:r>
          </a:p>
        </p:txBody>
      </p:sp>
      <p:sp>
        <p:nvSpPr>
          <p:cNvPr id="8" name="CuadroTexto 7"/>
          <p:cNvSpPr txBox="1"/>
          <p:nvPr/>
        </p:nvSpPr>
        <p:spPr>
          <a:xfrm>
            <a:off x="1199456" y="2339588"/>
            <a:ext cx="2880320" cy="461665"/>
          </a:xfrm>
          <a:prstGeom prst="rect">
            <a:avLst/>
          </a:prstGeom>
          <a:noFill/>
        </p:spPr>
        <p:txBody>
          <a:bodyPr wrap="square" rtlCol="0">
            <a:spAutoFit/>
          </a:bodyPr>
          <a:lstStyle/>
          <a:p>
            <a:r>
              <a:rPr lang="es-AR" sz="2400" dirty="0"/>
              <a:t>Pseudocódigo</a:t>
            </a:r>
          </a:p>
        </p:txBody>
      </p:sp>
      <p:sp>
        <p:nvSpPr>
          <p:cNvPr id="9" name="CuadroTexto 8"/>
          <p:cNvSpPr txBox="1"/>
          <p:nvPr/>
        </p:nvSpPr>
        <p:spPr>
          <a:xfrm>
            <a:off x="7032104" y="1774002"/>
            <a:ext cx="2880320" cy="461665"/>
          </a:xfrm>
          <a:prstGeom prst="rect">
            <a:avLst/>
          </a:prstGeom>
          <a:noFill/>
        </p:spPr>
        <p:txBody>
          <a:bodyPr wrap="square" rtlCol="0">
            <a:spAutoFit/>
          </a:bodyPr>
          <a:lstStyle/>
          <a:p>
            <a:r>
              <a:rPr lang="es-AR" sz="2400" dirty="0"/>
              <a:t>Diagrama de Flujo</a:t>
            </a:r>
          </a:p>
        </p:txBody>
      </p:sp>
      <p:sp>
        <p:nvSpPr>
          <p:cNvPr id="11" name="Título 1">
            <a:extLst>
              <a:ext uri="{FF2B5EF4-FFF2-40B4-BE49-F238E27FC236}">
                <a16:creationId xmlns:a16="http://schemas.microsoft.com/office/drawing/2014/main" xmlns="" id="{511707B3-EEAE-4F6B-AB3C-7F5717CCC880}"/>
              </a:ext>
            </a:extLst>
          </p:cNvPr>
          <p:cNvSpPr txBox="1">
            <a:spLocks/>
          </p:cNvSpPr>
          <p:nvPr/>
        </p:nvSpPr>
        <p:spPr bwMode="auto">
          <a:xfrm>
            <a:off x="1981647" y="764704"/>
            <a:ext cx="8228708" cy="79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3241051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51384" y="1650892"/>
            <a:ext cx="4042344" cy="584775"/>
          </a:xfrm>
          <a:prstGeom prst="rect">
            <a:avLst/>
          </a:prstGeom>
          <a:noFill/>
        </p:spPr>
        <p:txBody>
          <a:bodyPr wrap="square" rtlCol="0">
            <a:spAutoFit/>
          </a:bodyPr>
          <a:lstStyle/>
          <a:p>
            <a:r>
              <a:rPr lang="es-ES" sz="3200" b="1" dirty="0"/>
              <a:t>EJEMPLO</a:t>
            </a:r>
          </a:p>
        </p:txBody>
      </p:sp>
      <p:pic>
        <p:nvPicPr>
          <p:cNvPr id="2" name="Imagen 1"/>
          <p:cNvPicPr>
            <a:picLocks noChangeAspect="1"/>
          </p:cNvPicPr>
          <p:nvPr/>
        </p:nvPicPr>
        <p:blipFill rotWithShape="1">
          <a:blip r:embed="rId2"/>
          <a:srcRect t="40281"/>
          <a:stretch/>
        </p:blipFill>
        <p:spPr>
          <a:xfrm>
            <a:off x="5934374" y="2435721"/>
            <a:ext cx="6083898" cy="3090056"/>
          </a:xfrm>
          <a:prstGeom prst="rect">
            <a:avLst/>
          </a:prstGeom>
        </p:spPr>
      </p:pic>
      <p:sp>
        <p:nvSpPr>
          <p:cNvPr id="7" name="CuadroTexto 6"/>
          <p:cNvSpPr txBox="1"/>
          <p:nvPr/>
        </p:nvSpPr>
        <p:spPr>
          <a:xfrm>
            <a:off x="7608168" y="1943279"/>
            <a:ext cx="3215678" cy="461665"/>
          </a:xfrm>
          <a:prstGeom prst="rect">
            <a:avLst/>
          </a:prstGeom>
          <a:noFill/>
        </p:spPr>
        <p:txBody>
          <a:bodyPr wrap="square" rtlCol="0">
            <a:spAutoFit/>
          </a:bodyPr>
          <a:lstStyle/>
          <a:p>
            <a:r>
              <a:rPr lang="es-AR" sz="2400" dirty="0"/>
              <a:t>Prueba de Escritorio</a:t>
            </a:r>
          </a:p>
        </p:txBody>
      </p:sp>
      <p:sp>
        <p:nvSpPr>
          <p:cNvPr id="8" name="Rectángulo 7"/>
          <p:cNvSpPr/>
          <p:nvPr/>
        </p:nvSpPr>
        <p:spPr>
          <a:xfrm>
            <a:off x="534818" y="2235667"/>
            <a:ext cx="6569294" cy="4093428"/>
          </a:xfrm>
          <a:prstGeom prst="rect">
            <a:avLst/>
          </a:prstGeom>
        </p:spPr>
        <p:txBody>
          <a:bodyPr wrap="square">
            <a:spAutoFit/>
          </a:bodyPr>
          <a:lstStyle/>
          <a:p>
            <a:r>
              <a:rPr lang="es-AR" sz="2000" dirty="0">
                <a:latin typeface="Consolas" panose="020B0609020204030204" pitchFamily="49" charset="0"/>
              </a:rPr>
              <a:t>INICIO</a:t>
            </a:r>
          </a:p>
          <a:p>
            <a:r>
              <a:rPr lang="es-AR" sz="2000" dirty="0">
                <a:latin typeface="Consolas" panose="020B0609020204030204" pitchFamily="49" charset="0"/>
              </a:rPr>
              <a:t>integer primerNum;</a:t>
            </a:r>
          </a:p>
          <a:p>
            <a:r>
              <a:rPr lang="es-AR" sz="2000" dirty="0">
                <a:latin typeface="Consolas" panose="020B0609020204030204" pitchFamily="49" charset="0"/>
              </a:rPr>
              <a:t>integer segundoNum;</a:t>
            </a:r>
          </a:p>
          <a:p>
            <a:r>
              <a:rPr lang="es-AR" sz="2000" dirty="0">
                <a:latin typeface="Consolas" panose="020B0609020204030204" pitchFamily="49" charset="0"/>
              </a:rPr>
              <a:t>integer suma;</a:t>
            </a:r>
          </a:p>
          <a:p>
            <a:r>
              <a:rPr lang="es-AR" sz="2000" dirty="0">
                <a:latin typeface="Consolas" panose="020B0609020204030204" pitchFamily="49" charset="0"/>
              </a:rPr>
              <a:t>PRINT “Ingrese el primer número:”</a:t>
            </a:r>
          </a:p>
          <a:p>
            <a:r>
              <a:rPr lang="es-AR" sz="2000" dirty="0">
                <a:latin typeface="Consolas" panose="020B0609020204030204" pitchFamily="49" charset="0"/>
              </a:rPr>
              <a:t>INPUT primerNumIngresado;</a:t>
            </a:r>
          </a:p>
          <a:p>
            <a:r>
              <a:rPr lang="es-AR" sz="2000" dirty="0" err="1">
                <a:latin typeface="Consolas" panose="020B0609020204030204" pitchFamily="49" charset="0"/>
              </a:rPr>
              <a:t>PrimerNum</a:t>
            </a:r>
            <a:r>
              <a:rPr lang="es-AR" sz="2000" dirty="0">
                <a:latin typeface="Consolas" panose="020B0609020204030204" pitchFamily="49" charset="0"/>
              </a:rPr>
              <a:t>=</a:t>
            </a:r>
            <a:r>
              <a:rPr lang="es-AR" sz="2000" dirty="0" err="1">
                <a:latin typeface="Consolas" panose="020B0609020204030204" pitchFamily="49" charset="0"/>
              </a:rPr>
              <a:t>primerNumIngresado</a:t>
            </a:r>
            <a:endParaRPr lang="es-AR" sz="2000" dirty="0">
              <a:latin typeface="Consolas" panose="020B0609020204030204" pitchFamily="49" charset="0"/>
            </a:endParaRPr>
          </a:p>
          <a:p>
            <a:r>
              <a:rPr lang="es-AR" sz="2000" dirty="0">
                <a:latin typeface="Consolas" panose="020B0609020204030204" pitchFamily="49" charset="0"/>
              </a:rPr>
              <a:t>PRINT “Ingrese el segundo número”</a:t>
            </a:r>
          </a:p>
          <a:p>
            <a:r>
              <a:rPr lang="es-AR" sz="2000" dirty="0">
                <a:latin typeface="Consolas" panose="020B0609020204030204" pitchFamily="49" charset="0"/>
              </a:rPr>
              <a:t>INPUT segundoNumIngresado;</a:t>
            </a:r>
          </a:p>
          <a:p>
            <a:r>
              <a:rPr lang="es-AR" sz="2000" dirty="0" err="1">
                <a:latin typeface="Consolas" panose="020B0609020204030204" pitchFamily="49" charset="0"/>
              </a:rPr>
              <a:t>SegundoNum</a:t>
            </a:r>
            <a:r>
              <a:rPr lang="es-AR" sz="2000" dirty="0">
                <a:latin typeface="Consolas" panose="020B0609020204030204" pitchFamily="49" charset="0"/>
              </a:rPr>
              <a:t>=</a:t>
            </a:r>
            <a:r>
              <a:rPr lang="es-AR" sz="2000" dirty="0" err="1">
                <a:latin typeface="Consolas" panose="020B0609020204030204" pitchFamily="49" charset="0"/>
              </a:rPr>
              <a:t>segundoNumIngresado</a:t>
            </a:r>
            <a:endParaRPr lang="es-AR" sz="2000" dirty="0">
              <a:latin typeface="Consolas" panose="020B0609020204030204" pitchFamily="49" charset="0"/>
            </a:endParaRPr>
          </a:p>
          <a:p>
            <a:r>
              <a:rPr lang="es-AR" sz="2000" dirty="0">
                <a:latin typeface="Consolas" panose="020B0609020204030204" pitchFamily="49" charset="0"/>
              </a:rPr>
              <a:t>Suma=</a:t>
            </a:r>
            <a:r>
              <a:rPr lang="es-AR" sz="2000" dirty="0" err="1">
                <a:latin typeface="Consolas" panose="020B0609020204030204" pitchFamily="49" charset="0"/>
              </a:rPr>
              <a:t>primerNum+segundoNum</a:t>
            </a:r>
            <a:r>
              <a:rPr lang="es-AR" sz="2000" dirty="0">
                <a:latin typeface="Consolas" panose="020B0609020204030204" pitchFamily="49" charset="0"/>
              </a:rPr>
              <a:t>;</a:t>
            </a:r>
          </a:p>
          <a:p>
            <a:r>
              <a:rPr lang="es-AR" sz="2000" dirty="0">
                <a:latin typeface="Consolas" panose="020B0609020204030204" pitchFamily="49" charset="0"/>
              </a:rPr>
              <a:t>PRINT “El resultado de la suma es:” + suma</a:t>
            </a:r>
          </a:p>
          <a:p>
            <a:r>
              <a:rPr lang="es-AR" sz="2000" dirty="0">
                <a:latin typeface="Consolas" panose="020B0609020204030204" pitchFamily="49" charset="0"/>
              </a:rPr>
              <a:t>END</a:t>
            </a:r>
          </a:p>
        </p:txBody>
      </p:sp>
      <p:sp>
        <p:nvSpPr>
          <p:cNvPr id="9" name="Título 1">
            <a:extLst>
              <a:ext uri="{FF2B5EF4-FFF2-40B4-BE49-F238E27FC236}">
                <a16:creationId xmlns:a16="http://schemas.microsoft.com/office/drawing/2014/main" xmlns="" id="{7A76B134-48DB-4114-A301-8926F5329164}"/>
              </a:ext>
            </a:extLst>
          </p:cNvPr>
          <p:cNvSpPr txBox="1">
            <a:spLocks/>
          </p:cNvSpPr>
          <p:nvPr/>
        </p:nvSpPr>
        <p:spPr bwMode="auto">
          <a:xfrm>
            <a:off x="1981647" y="764704"/>
            <a:ext cx="8228708" cy="79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Tree>
    <p:extLst>
      <p:ext uri="{BB962C8B-B14F-4D97-AF65-F5344CB8AC3E}">
        <p14:creationId xmlns:p14="http://schemas.microsoft.com/office/powerpoint/2010/main" val="1602534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764704"/>
            <a:ext cx="8228708" cy="79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200" b="1" kern="0" dirty="0"/>
              <a:t>Diseño de Algoritmos</a:t>
            </a:r>
          </a:p>
        </p:txBody>
      </p:sp>
      <p:sp>
        <p:nvSpPr>
          <p:cNvPr id="6" name="CuadroTexto 5"/>
          <p:cNvSpPr txBox="1"/>
          <p:nvPr/>
        </p:nvSpPr>
        <p:spPr>
          <a:xfrm>
            <a:off x="350179" y="2357201"/>
            <a:ext cx="7402006" cy="4278094"/>
          </a:xfrm>
          <a:prstGeom prst="rect">
            <a:avLst/>
          </a:prstGeom>
          <a:noFill/>
        </p:spPr>
        <p:txBody>
          <a:bodyPr wrap="square" rtlCol="0">
            <a:spAutoFit/>
          </a:bodyPr>
          <a:lstStyle/>
          <a:p>
            <a:r>
              <a:rPr lang="es-AR" sz="2400" dirty="0"/>
              <a:t>Escribir un algoritmo que permita </a:t>
            </a:r>
            <a:r>
              <a:rPr lang="es-AR" sz="2400" dirty="0" err="1"/>
              <a:t>loguearse</a:t>
            </a:r>
            <a:r>
              <a:rPr lang="es-AR" sz="2400" dirty="0"/>
              <a:t> (registrase) a un sistema, ingresando un nombre de usuario y la contraseña adecuada. Considerar que tanto el usuario como la contraseña están formados sólo por letras. El sistema deberá validar que el usuario y la contraseña sean correctas, comparándolas con lo que es sistema tiene registrado para ese usuario.</a:t>
            </a:r>
            <a:br>
              <a:rPr lang="es-AR" sz="2400" dirty="0"/>
            </a:br>
            <a:endParaRPr lang="es-AR" sz="2000" dirty="0"/>
          </a:p>
          <a:p>
            <a:r>
              <a:rPr lang="es-AR" sz="2000" i="1" dirty="0"/>
              <a:t>**Aclaración, en los sistemas reales, el inicio de sesión es mucho más complejo que lo que se muestra a continuación. Se ha simplificado el proceso, abstrayendo la validación a una función denominada </a:t>
            </a:r>
            <a:r>
              <a:rPr lang="es-AR" sz="2400" b="1" i="1" dirty="0" err="1"/>
              <a:t>esValido</a:t>
            </a:r>
            <a:r>
              <a:rPr lang="es-AR" sz="2400" b="1" i="1" dirty="0"/>
              <a:t>() </a:t>
            </a:r>
            <a:r>
              <a:rPr lang="es-AR" sz="2000" i="1" dirty="0"/>
              <a:t>que resuelve la verificación del usuario y su contraseña.</a:t>
            </a:r>
            <a:endParaRPr lang="es-AR" sz="20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33606473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1200329"/>
          </a:xfrm>
          <a:prstGeom prst="rect">
            <a:avLst/>
          </a:prstGeom>
          <a:noFill/>
        </p:spPr>
        <p:txBody>
          <a:bodyPr wrap="square" rtlCol="0">
            <a:spAutoFit/>
          </a:bodyPr>
          <a:lstStyle/>
          <a:p>
            <a:r>
              <a:rPr lang="es-AR" sz="2400" dirty="0"/>
              <a:t>Diseñar un algoritmo que devuelva el nombre del mes, a partir del número de mes, ingresado</a:t>
            </a:r>
          </a:p>
          <a:p>
            <a:r>
              <a:rPr lang="es-AR" sz="2400" dirty="0"/>
              <a:t>por teclado, por el usuario.</a:t>
            </a:r>
            <a:endParaRPr lang="es-AR" sz="36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22757985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4941" y="1123919"/>
            <a:ext cx="9000000" cy="430887"/>
          </a:xfrm>
        </p:spPr>
        <p:txBody>
          <a:bodyPr>
            <a:normAutofit fontScale="90000"/>
          </a:bodyPr>
          <a:lstStyle/>
          <a:p>
            <a:r>
              <a:rPr lang="es-AR" dirty="0"/>
              <a:t>Introducción</a:t>
            </a:r>
          </a:p>
        </p:txBody>
      </p:sp>
      <p:sp>
        <p:nvSpPr>
          <p:cNvPr id="4" name="Marcador de texto 3"/>
          <p:cNvSpPr>
            <a:spLocks noGrp="1"/>
          </p:cNvSpPr>
          <p:nvPr>
            <p:ph type="body" idx="1"/>
          </p:nvPr>
        </p:nvSpPr>
        <p:spPr/>
        <p:txBody>
          <a:bodyPr>
            <a:normAutofit/>
          </a:bodyPr>
          <a:lstStyle/>
          <a:p>
            <a:pPr algn="ctr"/>
            <a:r>
              <a:rPr lang="es-ES" sz="2400" b="1" dirty="0"/>
              <a:t>SIGLO XVIII</a:t>
            </a:r>
          </a:p>
        </p:txBody>
      </p:sp>
      <p:pic>
        <p:nvPicPr>
          <p:cNvPr id="13" name="Marcador de contenido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25488" y="2582334"/>
            <a:ext cx="4844418" cy="3633312"/>
          </a:xfrm>
          <a:ln w="76200">
            <a:solidFill>
              <a:schemeClr val="accent3">
                <a:lumMod val="75000"/>
              </a:schemeClr>
            </a:solidFill>
          </a:ln>
        </p:spPr>
      </p:pic>
      <p:sp>
        <p:nvSpPr>
          <p:cNvPr id="6" name="Marcador de texto 5"/>
          <p:cNvSpPr>
            <a:spLocks noGrp="1"/>
          </p:cNvSpPr>
          <p:nvPr>
            <p:ph type="body" sz="quarter" idx="3"/>
          </p:nvPr>
        </p:nvSpPr>
        <p:spPr/>
        <p:txBody>
          <a:bodyPr>
            <a:normAutofit/>
          </a:bodyPr>
          <a:lstStyle/>
          <a:p>
            <a:pPr algn="ctr"/>
            <a:r>
              <a:rPr lang="es-ES" sz="2400" b="1" dirty="0"/>
              <a:t>SIGLO XIX</a:t>
            </a:r>
          </a:p>
        </p:txBody>
      </p:sp>
      <p:pic>
        <p:nvPicPr>
          <p:cNvPr id="16" name="Marcador de contenido 15"/>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18238" y="2924128"/>
            <a:ext cx="4937125" cy="2695670"/>
          </a:xfrm>
          <a:ln w="76200">
            <a:solidFill>
              <a:schemeClr val="accent3">
                <a:lumMod val="75000"/>
              </a:schemeClr>
            </a:solidFill>
          </a:ln>
        </p:spPr>
      </p:pic>
      <p:sp>
        <p:nvSpPr>
          <p:cNvPr id="3" name="Marcador de número de diapositiva 2"/>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6652364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600" kern="0" dirty="0"/>
              <a:t>Diseño de Algoritmos</a:t>
            </a:r>
          </a:p>
        </p:txBody>
      </p:sp>
      <p:sp>
        <p:nvSpPr>
          <p:cNvPr id="6" name="CuadroTexto 5"/>
          <p:cNvSpPr txBox="1"/>
          <p:nvPr/>
        </p:nvSpPr>
        <p:spPr>
          <a:xfrm>
            <a:off x="551384" y="2490953"/>
            <a:ext cx="6393893" cy="2308324"/>
          </a:xfrm>
          <a:prstGeom prst="rect">
            <a:avLst/>
          </a:prstGeom>
          <a:noFill/>
        </p:spPr>
        <p:txBody>
          <a:bodyPr wrap="square" rtlCol="0">
            <a:spAutoFit/>
          </a:bodyPr>
          <a:lstStyle/>
          <a:p>
            <a:r>
              <a:rPr lang="es-AR" sz="2400" dirty="0"/>
              <a:t>Escribir el algoritmo que, </a:t>
            </a:r>
            <a:r>
              <a:rPr lang="es-AR" sz="2400" b="1" dirty="0"/>
              <a:t>a partir de la cantidad de bancos de un aula y la cantidad de alumnos</a:t>
            </a:r>
          </a:p>
          <a:p>
            <a:r>
              <a:rPr lang="es-AR" sz="2400" dirty="0"/>
              <a:t>inscriptos para un curso, permita determinar si alcanzan los bancos existentes. </a:t>
            </a:r>
          </a:p>
          <a:p>
            <a:r>
              <a:rPr lang="es-AR" sz="2400" dirty="0"/>
              <a:t>De no ser así, informar además cuantos bancos sería necesario agregar.</a:t>
            </a:r>
            <a:endParaRPr lang="es-AR" sz="28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4088312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2109855"/>
            <a:ext cx="2957028"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Mientras -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284634"/>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grpSp>
        <p:nvGrpSpPr>
          <p:cNvPr id="10" name="Grupo 9"/>
          <p:cNvGrpSpPr/>
          <p:nvPr/>
        </p:nvGrpSpPr>
        <p:grpSpPr>
          <a:xfrm>
            <a:off x="479376" y="2060848"/>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a:blip r:embed="rId3">
            <a:lum bright="-20000" contrast="40000"/>
          </a:blip>
          <a:stretch>
            <a:fillRect/>
          </a:stretch>
        </p:blipFill>
        <p:spPr>
          <a:xfrm>
            <a:off x="8787136" y="2019539"/>
            <a:ext cx="3404864" cy="4699957"/>
          </a:xfrm>
          <a:prstGeom prst="rect">
            <a:avLst/>
          </a:prstGeom>
        </p:spPr>
      </p:pic>
      <p:sp>
        <p:nvSpPr>
          <p:cNvPr id="3" name="CuadroTexto 2"/>
          <p:cNvSpPr txBox="1"/>
          <p:nvPr/>
        </p:nvSpPr>
        <p:spPr>
          <a:xfrm>
            <a:off x="479376" y="3159742"/>
            <a:ext cx="7272808" cy="3046988"/>
          </a:xfrm>
          <a:prstGeom prst="rect">
            <a:avLst/>
          </a:prstGeom>
          <a:noFill/>
        </p:spPr>
        <p:txBody>
          <a:bodyPr wrap="square" rtlCol="0">
            <a:spAutoFit/>
          </a:bodyPr>
          <a:lstStyle/>
          <a:p>
            <a:r>
              <a:rPr lang="es-ES" sz="2400" b="1" dirty="0">
                <a:latin typeface="Consolas" panose="020B0609020204030204" pitchFamily="49" charset="0"/>
              </a:rPr>
              <a:t>BEGIN</a:t>
            </a:r>
          </a:p>
          <a:p>
            <a:r>
              <a:rPr lang="es-ES" sz="2400" b="1" dirty="0">
                <a:latin typeface="Consolas" panose="020B0609020204030204" pitchFamily="49" charset="0"/>
              </a:rPr>
              <a:t>BOOLEAN </a:t>
            </a:r>
            <a:r>
              <a:rPr lang="es-ES" sz="2400" b="1" dirty="0" err="1">
                <a:latin typeface="Consolas" panose="020B0609020204030204" pitchFamily="49" charset="0"/>
              </a:rPr>
              <a:t>tanqueLleno</a:t>
            </a:r>
            <a:r>
              <a:rPr lang="es-ES" sz="2400" b="1" dirty="0">
                <a:latin typeface="Consolas" panose="020B0609020204030204" pitchFamily="49" charset="0"/>
              </a:rPr>
              <a:t> = falso</a:t>
            </a:r>
          </a:p>
          <a:p>
            <a:r>
              <a:rPr lang="es-ES" sz="2400" b="1" dirty="0">
                <a:latin typeface="Consolas" panose="020B0609020204030204" pitchFamily="49" charset="0"/>
              </a:rPr>
              <a:t>WHILE (</a:t>
            </a:r>
            <a:r>
              <a:rPr lang="es-ES" sz="2400" b="1" dirty="0" err="1">
                <a:latin typeface="Consolas" panose="020B0609020204030204" pitchFamily="49" charset="0"/>
              </a:rPr>
              <a:t>tanqueLleno</a:t>
            </a:r>
            <a:r>
              <a:rPr lang="es-ES" sz="2400" b="1" dirty="0">
                <a:latin typeface="Consolas" panose="020B0609020204030204" pitchFamily="49" charset="0"/>
              </a:rPr>
              <a:t> == falso)</a:t>
            </a:r>
          </a:p>
          <a:p>
            <a:r>
              <a:rPr lang="es-ES" sz="2400" b="1" dirty="0">
                <a:latin typeface="Consolas" panose="020B0609020204030204" pitchFamily="49" charset="0"/>
              </a:rPr>
              <a:t>	DO:</a:t>
            </a:r>
          </a:p>
          <a:p>
            <a:endParaRPr lang="es-ES" sz="2400" b="1" dirty="0">
              <a:latin typeface="Consolas" panose="020B0609020204030204" pitchFamily="49" charset="0"/>
            </a:endParaRPr>
          </a:p>
          <a:p>
            <a:r>
              <a:rPr lang="es-ES" sz="2400" b="1" dirty="0">
                <a:latin typeface="Consolas" panose="020B0609020204030204" pitchFamily="49" charset="0"/>
              </a:rPr>
              <a:t>	llenar tanque</a:t>
            </a:r>
          </a:p>
          <a:p>
            <a:r>
              <a:rPr lang="es-ES" sz="2400" b="1" dirty="0">
                <a:latin typeface="Consolas" panose="020B0609020204030204" pitchFamily="49" charset="0"/>
              </a:rPr>
              <a:t>END_WHILE</a:t>
            </a:r>
          </a:p>
          <a:p>
            <a:r>
              <a:rPr lang="es-ES" sz="2400" b="1" dirty="0">
                <a:latin typeface="Consolas" panose="020B0609020204030204" pitchFamily="49" charset="0"/>
              </a:rPr>
              <a:t>END</a:t>
            </a:r>
          </a:p>
        </p:txBody>
      </p:sp>
      <p:cxnSp>
        <p:nvCxnSpPr>
          <p:cNvPr id="5" name="Conector recto de flecha 4"/>
          <p:cNvCxnSpPr/>
          <p:nvPr/>
        </p:nvCxnSpPr>
        <p:spPr>
          <a:xfrm flipV="1">
            <a:off x="5879976" y="3542225"/>
            <a:ext cx="3960440" cy="57691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V="1">
            <a:off x="3912173" y="4481630"/>
            <a:ext cx="5784227" cy="78569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20"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600" kern="0" dirty="0"/>
              <a:t>Desarrollo de Programas</a:t>
            </a:r>
          </a:p>
        </p:txBody>
      </p:sp>
    </p:spTree>
    <p:extLst>
      <p:ext uri="{BB962C8B-B14F-4D97-AF65-F5344CB8AC3E}">
        <p14:creationId xmlns:p14="http://schemas.microsoft.com/office/powerpoint/2010/main" val="569424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1962177"/>
            <a:ext cx="4659994"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Hacer Mientras – Do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136956"/>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sp>
        <p:nvSpPr>
          <p:cNvPr id="20" name="Rectángulo 19"/>
          <p:cNvSpPr/>
          <p:nvPr/>
        </p:nvSpPr>
        <p:spPr>
          <a:xfrm>
            <a:off x="479376" y="2893174"/>
            <a:ext cx="6037572" cy="2677656"/>
          </a:xfrm>
          <a:prstGeom prst="rect">
            <a:avLst/>
          </a:prstGeom>
        </p:spPr>
        <p:txBody>
          <a:bodyPr wrap="square">
            <a:spAutoFit/>
          </a:bodyPr>
          <a:lstStyle/>
          <a:p>
            <a:r>
              <a:rPr lang="es-ES" sz="2400" b="1" dirty="0"/>
              <a:t>BEGIN</a:t>
            </a:r>
          </a:p>
          <a:p>
            <a:endParaRPr lang="es-ES" sz="2400" b="1" dirty="0"/>
          </a:p>
          <a:p>
            <a:r>
              <a:rPr lang="es-ES" sz="2400" b="1" dirty="0"/>
              <a:t>BOOLEAN </a:t>
            </a:r>
            <a:r>
              <a:rPr lang="es-ES" sz="2400" b="1" dirty="0" err="1"/>
              <a:t>llegadaColectivo</a:t>
            </a:r>
            <a:r>
              <a:rPr lang="es-ES" sz="2400" b="1" dirty="0"/>
              <a:t>=false;</a:t>
            </a:r>
          </a:p>
          <a:p>
            <a:r>
              <a:rPr lang="es-AR" sz="2400" b="1" dirty="0"/>
              <a:t>	DO: esperar en la parada</a:t>
            </a:r>
          </a:p>
          <a:p>
            <a:r>
              <a:rPr lang="es-ES" sz="2400" b="1" dirty="0"/>
              <a:t>	WHILE (</a:t>
            </a:r>
            <a:r>
              <a:rPr lang="es-ES" sz="2400" b="1" dirty="0" err="1"/>
              <a:t>llegadaColectivo</a:t>
            </a:r>
            <a:r>
              <a:rPr lang="es-ES" sz="2400" b="1" dirty="0"/>
              <a:t> == false)</a:t>
            </a:r>
          </a:p>
          <a:p>
            <a:r>
              <a:rPr lang="es-ES" sz="2400" b="1" dirty="0"/>
              <a:t>	END_WHILE</a:t>
            </a:r>
          </a:p>
          <a:p>
            <a:r>
              <a:rPr lang="es-ES" sz="2400" b="1" dirty="0"/>
              <a:t>END</a:t>
            </a:r>
            <a:endParaRPr lang="es-ES" sz="2800" b="1" dirty="0">
              <a:latin typeface="Consolas" panose="020B0609020204030204" pitchFamily="49" charset="0"/>
            </a:endParaRPr>
          </a:p>
        </p:txBody>
      </p:sp>
      <p:grpSp>
        <p:nvGrpSpPr>
          <p:cNvPr id="10" name="Grupo 9"/>
          <p:cNvGrpSpPr/>
          <p:nvPr/>
        </p:nvGrpSpPr>
        <p:grpSpPr>
          <a:xfrm>
            <a:off x="479376" y="1913170"/>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rotWithShape="1">
          <a:blip r:embed="rId3">
            <a:lum bright="-20000" contrast="40000"/>
          </a:blip>
          <a:srcRect l="18580" r="21307"/>
          <a:stretch/>
        </p:blipFill>
        <p:spPr>
          <a:xfrm>
            <a:off x="7636362" y="2577469"/>
            <a:ext cx="4542420" cy="4221809"/>
          </a:xfrm>
          <a:prstGeom prst="rect">
            <a:avLst/>
          </a:prstGeom>
        </p:spPr>
      </p:pic>
      <p:cxnSp>
        <p:nvCxnSpPr>
          <p:cNvPr id="13" name="Conector recto de flecha 12"/>
          <p:cNvCxnSpPr/>
          <p:nvPr/>
        </p:nvCxnSpPr>
        <p:spPr>
          <a:xfrm flipV="1">
            <a:off x="5159896" y="3845975"/>
            <a:ext cx="3240360" cy="345302"/>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6215033" y="4688373"/>
            <a:ext cx="1681167" cy="53169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21" name="Título 1">
            <a:extLst>
              <a:ext uri="{FF2B5EF4-FFF2-40B4-BE49-F238E27FC236}">
                <a16:creationId xmlns:a16="http://schemas.microsoft.com/office/drawing/2014/main" xmlns="" id="{AF211146-5025-483F-BE45-D458ED708432}"/>
              </a:ext>
            </a:extLst>
          </p:cNvPr>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600" kern="0" dirty="0"/>
              <a:t>Desarrollo de Programas</a:t>
            </a:r>
          </a:p>
        </p:txBody>
      </p:sp>
    </p:spTree>
    <p:extLst>
      <p:ext uri="{BB962C8B-B14F-4D97-AF65-F5344CB8AC3E}">
        <p14:creationId xmlns:p14="http://schemas.microsoft.com/office/powerpoint/2010/main" val="3075775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1962177"/>
            <a:ext cx="1798056"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Para -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For</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136956"/>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grpSp>
        <p:nvGrpSpPr>
          <p:cNvPr id="10" name="Grupo 9"/>
          <p:cNvGrpSpPr/>
          <p:nvPr/>
        </p:nvGrpSpPr>
        <p:grpSpPr>
          <a:xfrm>
            <a:off x="479376" y="1913170"/>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rotWithShape="1">
          <a:blip r:embed="rId2">
            <a:lum bright="-20000" contrast="40000"/>
          </a:blip>
          <a:srcRect r="23077"/>
          <a:stretch/>
        </p:blipFill>
        <p:spPr>
          <a:xfrm>
            <a:off x="8328248" y="1924940"/>
            <a:ext cx="3600400" cy="4602622"/>
          </a:xfrm>
          <a:prstGeom prst="rect">
            <a:avLst/>
          </a:prstGeom>
        </p:spPr>
      </p:pic>
      <p:sp>
        <p:nvSpPr>
          <p:cNvPr id="12" name="Rectángulo 11"/>
          <p:cNvSpPr/>
          <p:nvPr/>
        </p:nvSpPr>
        <p:spPr>
          <a:xfrm>
            <a:off x="510353" y="2674655"/>
            <a:ext cx="8064896" cy="2554545"/>
          </a:xfrm>
          <a:prstGeom prst="rect">
            <a:avLst/>
          </a:prstGeom>
        </p:spPr>
        <p:txBody>
          <a:bodyPr wrap="square">
            <a:spAutoFit/>
          </a:bodyPr>
          <a:lstStyle/>
          <a:p>
            <a:r>
              <a:rPr lang="es-ES" sz="2400" b="1" dirty="0">
                <a:latin typeface="Consolas" panose="020B0609020204030204" pitchFamily="49" charset="0"/>
              </a:rPr>
              <a:t>BEGIN</a:t>
            </a:r>
          </a:p>
          <a:p>
            <a:r>
              <a:rPr lang="es-ES" sz="2400" b="1" dirty="0">
                <a:latin typeface="Consolas" panose="020B0609020204030204" pitchFamily="49" charset="0"/>
              </a:rPr>
              <a:t>FOR (ENTERO RUEDA = 1; RUEDA &lt;= 4; RUEDA++)</a:t>
            </a:r>
          </a:p>
          <a:p>
            <a:r>
              <a:rPr lang="es-ES" sz="2400" b="1" dirty="0">
                <a:latin typeface="Consolas" panose="020B0609020204030204" pitchFamily="49" charset="0"/>
              </a:rPr>
              <a:t>	</a:t>
            </a:r>
            <a:r>
              <a:rPr lang="es-ES" sz="2400" b="1" dirty="0" err="1">
                <a:latin typeface="Consolas" panose="020B0609020204030204" pitchFamily="49" charset="0"/>
              </a:rPr>
              <a:t>inflar_rueda</a:t>
            </a:r>
            <a:r>
              <a:rPr lang="es-ES" sz="2400" b="1" dirty="0">
                <a:latin typeface="Consolas" panose="020B0609020204030204" pitchFamily="49" charset="0"/>
              </a:rPr>
              <a:t> (RUEDA)</a:t>
            </a:r>
          </a:p>
          <a:p>
            <a:r>
              <a:rPr lang="es-ES" sz="2400" b="1" dirty="0">
                <a:latin typeface="Consolas" panose="020B0609020204030204" pitchFamily="49" charset="0"/>
              </a:rPr>
              <a:t>END_FOR</a:t>
            </a:r>
          </a:p>
          <a:p>
            <a:r>
              <a:rPr lang="es-ES" sz="2400" b="1" dirty="0">
                <a:latin typeface="Consolas" panose="020B0609020204030204" pitchFamily="49" charset="0"/>
              </a:rPr>
              <a:t>END</a:t>
            </a:r>
          </a:p>
          <a:p>
            <a:endParaRPr lang="es-ES" sz="2000" dirty="0">
              <a:latin typeface="Consolas" panose="020B0609020204030204" pitchFamily="49" charset="0"/>
            </a:endParaRPr>
          </a:p>
          <a:p>
            <a:endParaRPr lang="es-ES" sz="2000" dirty="0">
              <a:latin typeface="Consolas" panose="020B0609020204030204" pitchFamily="49" charset="0"/>
            </a:endParaRPr>
          </a:p>
        </p:txBody>
      </p:sp>
      <p:sp>
        <p:nvSpPr>
          <p:cNvPr id="14" name="Flecha izquierda 13"/>
          <p:cNvSpPr/>
          <p:nvPr/>
        </p:nvSpPr>
        <p:spPr>
          <a:xfrm rot="5400000" flipH="1" flipV="1">
            <a:off x="4304917" y="4389468"/>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sp>
        <p:nvSpPr>
          <p:cNvPr id="5" name="CuadroTexto 4"/>
          <p:cNvSpPr txBox="1"/>
          <p:nvPr/>
        </p:nvSpPr>
        <p:spPr>
          <a:xfrm>
            <a:off x="3421524" y="5190074"/>
            <a:ext cx="3317316" cy="1692771"/>
          </a:xfrm>
          <a:prstGeom prst="rect">
            <a:avLst/>
          </a:prstGeom>
          <a:noFill/>
        </p:spPr>
        <p:txBody>
          <a:bodyPr wrap="square" rtlCol="0">
            <a:spAutoFit/>
          </a:bodyPr>
          <a:lstStyle/>
          <a:p>
            <a:r>
              <a:rPr lang="es-ES" sz="2000" dirty="0">
                <a:latin typeface="Consolas" panose="020B0609020204030204" pitchFamily="49" charset="0"/>
              </a:rPr>
              <a:t>1. </a:t>
            </a:r>
            <a:r>
              <a:rPr lang="es-ES" sz="2000" dirty="0" err="1">
                <a:latin typeface="Consolas" panose="020B0609020204030204" pitchFamily="49" charset="0"/>
              </a:rPr>
              <a:t>inflar_rueda</a:t>
            </a:r>
            <a:r>
              <a:rPr lang="es-ES" sz="2000" dirty="0">
                <a:latin typeface="Consolas" panose="020B0609020204030204" pitchFamily="49" charset="0"/>
              </a:rPr>
              <a:t> (1)</a:t>
            </a:r>
          </a:p>
          <a:p>
            <a:r>
              <a:rPr lang="es-ES" sz="2000" dirty="0">
                <a:latin typeface="Consolas" panose="020B0609020204030204" pitchFamily="49" charset="0"/>
              </a:rPr>
              <a:t>2. </a:t>
            </a:r>
            <a:r>
              <a:rPr lang="es-ES" sz="2000" dirty="0" err="1">
                <a:latin typeface="Consolas" panose="020B0609020204030204" pitchFamily="49" charset="0"/>
              </a:rPr>
              <a:t>inflar_rueda</a:t>
            </a:r>
            <a:r>
              <a:rPr lang="es-ES" sz="2000" dirty="0">
                <a:latin typeface="Consolas" panose="020B0609020204030204" pitchFamily="49" charset="0"/>
              </a:rPr>
              <a:t> (2)</a:t>
            </a:r>
          </a:p>
          <a:p>
            <a:r>
              <a:rPr lang="es-ES" sz="2000" dirty="0">
                <a:latin typeface="Consolas" panose="020B0609020204030204" pitchFamily="49" charset="0"/>
              </a:rPr>
              <a:t>3. </a:t>
            </a:r>
            <a:r>
              <a:rPr lang="es-ES" sz="2000" dirty="0" err="1">
                <a:latin typeface="Consolas" panose="020B0609020204030204" pitchFamily="49" charset="0"/>
              </a:rPr>
              <a:t>inflar_rueda</a:t>
            </a:r>
            <a:r>
              <a:rPr lang="es-ES" sz="2000" dirty="0">
                <a:latin typeface="Consolas" panose="020B0609020204030204" pitchFamily="49" charset="0"/>
              </a:rPr>
              <a:t> (3)</a:t>
            </a:r>
          </a:p>
          <a:p>
            <a:r>
              <a:rPr lang="es-ES" sz="2000" dirty="0">
                <a:latin typeface="Consolas" panose="020B0609020204030204" pitchFamily="49" charset="0"/>
              </a:rPr>
              <a:t>4. </a:t>
            </a:r>
            <a:r>
              <a:rPr lang="es-ES" sz="2000" dirty="0" err="1">
                <a:latin typeface="Consolas" panose="020B0609020204030204" pitchFamily="49" charset="0"/>
              </a:rPr>
              <a:t>inflar_rueda</a:t>
            </a:r>
            <a:r>
              <a:rPr lang="es-ES" sz="2000" dirty="0">
                <a:latin typeface="Consolas" panose="020B0609020204030204" pitchFamily="49" charset="0"/>
              </a:rPr>
              <a:t> (4)</a:t>
            </a:r>
            <a:endParaRPr lang="es-ES" sz="3200" b="1" dirty="0">
              <a:latin typeface="Consolas" panose="020B0609020204030204" pitchFamily="49" charset="0"/>
            </a:endParaRPr>
          </a:p>
          <a:p>
            <a:endParaRPr lang="es-ES" sz="2000" dirty="0"/>
          </a:p>
        </p:txBody>
      </p:sp>
      <p:sp>
        <p:nvSpPr>
          <p:cNvPr id="13" name="CuadroTexto 12"/>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20" name="Título 1">
            <a:extLst>
              <a:ext uri="{FF2B5EF4-FFF2-40B4-BE49-F238E27FC236}">
                <a16:creationId xmlns:a16="http://schemas.microsoft.com/office/drawing/2014/main" xmlns="" id="{7CCD8D67-5513-49F9-8C2E-046EDDCED2D2}"/>
              </a:ext>
            </a:extLst>
          </p:cNvPr>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600" kern="0" dirty="0"/>
              <a:t>Desarrollo de Programas</a:t>
            </a:r>
          </a:p>
        </p:txBody>
      </p:sp>
    </p:spTree>
    <p:extLst>
      <p:ext uri="{BB962C8B-B14F-4D97-AF65-F5344CB8AC3E}">
        <p14:creationId xmlns:p14="http://schemas.microsoft.com/office/powerpoint/2010/main" val="286676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1938992"/>
          </a:xfrm>
          <a:prstGeom prst="rect">
            <a:avLst/>
          </a:prstGeom>
          <a:noFill/>
        </p:spPr>
        <p:txBody>
          <a:bodyPr wrap="square" rtlCol="0">
            <a:spAutoFit/>
          </a:bodyPr>
          <a:lstStyle/>
          <a:p>
            <a:r>
              <a:rPr lang="es-AR" sz="2400" dirty="0"/>
              <a:t>Diseñar un algoritmo que muestre por pantalla la tabla de multiplicación del número que ingrese</a:t>
            </a:r>
          </a:p>
          <a:p>
            <a:r>
              <a:rPr lang="es-AR" sz="2400" dirty="0"/>
              <a:t>el usuario. Para definir hasta que número desea que muestre la tabla de multiplicación el usuario</a:t>
            </a:r>
          </a:p>
          <a:p>
            <a:r>
              <a:rPr lang="es-AR" sz="2400" dirty="0"/>
              <a:t>también deberá ingresar este valor.</a:t>
            </a:r>
            <a:endParaRPr lang="es-AR" sz="44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8995006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6" name="CuadroTexto 5"/>
          <p:cNvSpPr txBox="1"/>
          <p:nvPr/>
        </p:nvSpPr>
        <p:spPr>
          <a:xfrm>
            <a:off x="551384" y="2490953"/>
            <a:ext cx="6393893" cy="1200329"/>
          </a:xfrm>
          <a:prstGeom prst="rect">
            <a:avLst/>
          </a:prstGeom>
          <a:noFill/>
        </p:spPr>
        <p:txBody>
          <a:bodyPr wrap="square" rtlCol="0">
            <a:spAutoFit/>
          </a:bodyPr>
          <a:lstStyle/>
          <a:p>
            <a:r>
              <a:rPr lang="es-AR" sz="2400" dirty="0"/>
              <a:t>Diseñar un algoritmo que realice el promedio de 4 números. Los números podrán ser decimales</a:t>
            </a:r>
          </a:p>
          <a:p>
            <a:r>
              <a:rPr lang="es-AR" sz="2400" dirty="0"/>
              <a:t>y serán ingresados por pantalla por el usuario.</a:t>
            </a:r>
            <a:endParaRPr lang="es-AR" sz="54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
        <p:nvSpPr>
          <p:cNvPr id="9" name="Título 1">
            <a:extLst>
              <a:ext uri="{FF2B5EF4-FFF2-40B4-BE49-F238E27FC236}">
                <a16:creationId xmlns:a16="http://schemas.microsoft.com/office/drawing/2014/main" xmlns="" id="{7AF1E11D-8516-424F-BC7A-72A2135BACAB}"/>
              </a:ext>
            </a:extLst>
          </p:cNvPr>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600" kern="0" dirty="0"/>
              <a:t>Desarrollo de Programas</a:t>
            </a:r>
          </a:p>
        </p:txBody>
      </p:sp>
    </p:spTree>
    <p:extLst>
      <p:ext uri="{BB962C8B-B14F-4D97-AF65-F5344CB8AC3E}">
        <p14:creationId xmlns:p14="http://schemas.microsoft.com/office/powerpoint/2010/main" val="25369957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p:cNvGrpSpPr/>
          <p:nvPr/>
        </p:nvGrpSpPr>
        <p:grpSpPr>
          <a:xfrm>
            <a:off x="1055440" y="942893"/>
            <a:ext cx="2664296" cy="651734"/>
            <a:chOff x="0" y="2665880"/>
            <a:chExt cx="645890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6408553" cy="9306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defTabSz="1911350">
                <a:lnSpc>
                  <a:spcPct val="90000"/>
                </a:lnSpc>
                <a:spcBef>
                  <a:spcPct val="0"/>
                </a:spcBef>
                <a:spcAft>
                  <a:spcPct val="35000"/>
                </a:spcAft>
              </a:pPr>
              <a:r>
                <a:rPr lang="es-ES" sz="3200" dirty="0"/>
                <a:t>Recursividad</a:t>
              </a:r>
            </a:p>
          </p:txBody>
        </p:sp>
      </p:grpSp>
      <p:sp>
        <p:nvSpPr>
          <p:cNvPr id="3" name="CuadroTexto 2"/>
          <p:cNvSpPr txBox="1"/>
          <p:nvPr/>
        </p:nvSpPr>
        <p:spPr>
          <a:xfrm>
            <a:off x="1312416" y="2492896"/>
            <a:ext cx="9721080" cy="415498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Un algoritmo recursivo es aquel que </a:t>
            </a:r>
            <a:r>
              <a:rPr lang="es-AR" sz="2400" b="1" dirty="0"/>
              <a:t>utiliza una parte de sí mismo </a:t>
            </a:r>
            <a:r>
              <a:rPr lang="es-AR" sz="2400" dirty="0"/>
              <a:t>como solución al problema. </a:t>
            </a:r>
          </a:p>
          <a:p>
            <a:pPr marL="342900" indent="-342900">
              <a:buFont typeface="Wingdings" panose="05000000000000000000" pitchFamily="2" charset="2"/>
              <a:buChar char="ü"/>
            </a:pPr>
            <a:r>
              <a:rPr lang="es-AR" sz="2400" dirty="0"/>
              <a:t>La otra parte generalmente es la </a:t>
            </a:r>
            <a:r>
              <a:rPr lang="es-AR" sz="2400" b="1" dirty="0"/>
              <a:t>solución trivial</a:t>
            </a:r>
            <a:r>
              <a:rPr lang="es-AR" sz="2400" dirty="0"/>
              <a:t>, es decir, aquella cuya solución será siempre conocida.</a:t>
            </a:r>
          </a:p>
          <a:p>
            <a:pPr lvl="8"/>
            <a:r>
              <a:rPr lang="es-ES" sz="2400" b="1" dirty="0"/>
              <a:t>Factorial (x)</a:t>
            </a:r>
          </a:p>
          <a:p>
            <a:pPr lvl="8"/>
            <a:r>
              <a:rPr lang="it-IT" sz="2400" b="1" dirty="0"/>
              <a:t>IF (x == 1 OR x == 0)</a:t>
            </a:r>
          </a:p>
          <a:p>
            <a:pPr lvl="8"/>
            <a:r>
              <a:rPr lang="es-ES" sz="2400" b="1" dirty="0"/>
              <a:t>	THEN:</a:t>
            </a:r>
          </a:p>
          <a:p>
            <a:pPr lvl="8"/>
            <a:r>
              <a:rPr lang="es-ES" sz="2400" b="1" dirty="0"/>
              <a:t>	RETURN 1</a:t>
            </a:r>
          </a:p>
          <a:p>
            <a:pPr lvl="8"/>
            <a:r>
              <a:rPr lang="es-ES" sz="2400" b="1" dirty="0"/>
              <a:t>ELSE:</a:t>
            </a:r>
          </a:p>
          <a:p>
            <a:pPr lvl="8"/>
            <a:r>
              <a:rPr lang="es-ES" sz="2400" b="1" dirty="0"/>
              <a:t>	RETURN x * Factorial (x-1)</a:t>
            </a:r>
          </a:p>
          <a:p>
            <a:pPr lvl="8"/>
            <a:r>
              <a:rPr lang="es-ES" sz="2400" b="1" dirty="0"/>
              <a:t>END_IF</a:t>
            </a:r>
            <a:endParaRPr lang="es-AR" sz="3200" b="1" dirty="0"/>
          </a:p>
        </p:txBody>
      </p:sp>
      <p:sp>
        <p:nvSpPr>
          <p:cNvPr id="8" name="Título 1"/>
          <p:cNvSpPr txBox="1">
            <a:spLocks/>
          </p:cNvSpPr>
          <p:nvPr/>
        </p:nvSpPr>
        <p:spPr bwMode="auto">
          <a:xfrm>
            <a:off x="2135560" y="404664"/>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600" b="1" kern="0" dirty="0"/>
              <a:t>Desarrollo de Programas</a:t>
            </a:r>
          </a:p>
        </p:txBody>
      </p:sp>
    </p:spTree>
    <p:extLst>
      <p:ext uri="{BB962C8B-B14F-4D97-AF65-F5344CB8AC3E}">
        <p14:creationId xmlns:p14="http://schemas.microsoft.com/office/powerpoint/2010/main" val="3114157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b="1"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ext uri="{D42A27DB-BD31-4B8C-83A1-F6EECF244321}">
                <p14:modId xmlns:p14="http://schemas.microsoft.com/office/powerpoint/2010/main" val="1706156591"/>
              </p:ext>
            </p:extLst>
          </p:nvPr>
        </p:nvGraphicFramePr>
        <p:xfrm>
          <a:off x="4367808" y="2329766"/>
          <a:ext cx="2808312" cy="405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sp>
        <p:nvSpPr>
          <p:cNvPr id="2" name="CuadroTexto 1"/>
          <p:cNvSpPr txBox="1"/>
          <p:nvPr/>
        </p:nvSpPr>
        <p:spPr>
          <a:xfrm>
            <a:off x="8575326" y="3063466"/>
            <a:ext cx="2818211" cy="2585323"/>
          </a:xfrm>
          <a:prstGeom prst="rect">
            <a:avLst/>
          </a:prstGeom>
          <a:noFill/>
        </p:spPr>
        <p:txBody>
          <a:bodyPr wrap="square" rtlCol="0">
            <a:spAutoFit/>
          </a:bodyPr>
          <a:lstStyle/>
          <a:p>
            <a:pPr>
              <a:lnSpc>
                <a:spcPct val="150000"/>
              </a:lnSpc>
            </a:pPr>
            <a:r>
              <a:rPr lang="es-ES" sz="3600" dirty="0"/>
              <a:t>Operaciones </a:t>
            </a:r>
          </a:p>
          <a:p>
            <a:pPr marL="285750" indent="-285750">
              <a:lnSpc>
                <a:spcPct val="150000"/>
              </a:lnSpc>
              <a:buFont typeface="Wingdings" panose="05000000000000000000" pitchFamily="2" charset="2"/>
              <a:buChar char="ü"/>
            </a:pPr>
            <a:r>
              <a:rPr lang="es-ES" sz="3600" dirty="0"/>
              <a:t>COLOCAR.</a:t>
            </a:r>
          </a:p>
          <a:p>
            <a:pPr marL="285750" indent="-285750">
              <a:lnSpc>
                <a:spcPct val="150000"/>
              </a:lnSpc>
              <a:buFont typeface="Wingdings" panose="05000000000000000000" pitchFamily="2" charset="2"/>
              <a:buChar char="ü"/>
            </a:pPr>
            <a:r>
              <a:rPr lang="es-ES" sz="3600" dirty="0"/>
              <a:t>OBTENER.</a:t>
            </a:r>
          </a:p>
        </p:txBody>
      </p:sp>
      <p:graphicFrame>
        <p:nvGraphicFramePr>
          <p:cNvPr id="4" name="Tabla 3"/>
          <p:cNvGraphicFramePr>
            <a:graphicFrameLocks noGrp="1"/>
          </p:cNvGraphicFramePr>
          <p:nvPr>
            <p:extLst>
              <p:ext uri="{D42A27DB-BD31-4B8C-83A1-F6EECF244321}">
                <p14:modId xmlns:p14="http://schemas.microsoft.com/office/powerpoint/2010/main" val="1929015789"/>
              </p:ext>
            </p:extLst>
          </p:nvPr>
        </p:nvGraphicFramePr>
        <p:xfrm>
          <a:off x="3294916" y="2492896"/>
          <a:ext cx="643868" cy="1188720"/>
        </p:xfrm>
        <a:graphic>
          <a:graphicData uri="http://schemas.openxmlformats.org/drawingml/2006/table">
            <a:tbl>
              <a:tblPr bandRow="1">
                <a:tableStyleId>{8A107856-5554-42FB-B03E-39F5DBC370BA}</a:tableStyleId>
              </a:tblPr>
              <a:tblGrid>
                <a:gridCol w="643868">
                  <a:extLst>
                    <a:ext uri="{9D8B030D-6E8A-4147-A177-3AD203B41FA5}">
                      <a16:colId xmlns:a16="http://schemas.microsoft.com/office/drawing/2014/main" xmlns="" val="2111252096"/>
                    </a:ext>
                  </a:extLst>
                </a:gridCol>
              </a:tblGrid>
              <a:tr h="370840">
                <a:tc>
                  <a:txBody>
                    <a:bodyPr/>
                    <a:lstStyle/>
                    <a:p>
                      <a:pPr algn="ctr"/>
                      <a:r>
                        <a:rPr lang="es-ES" sz="2000" b="1" dirty="0"/>
                        <a:t>3</a:t>
                      </a:r>
                    </a:p>
                  </a:txBody>
                  <a:tcPr/>
                </a:tc>
                <a:extLst>
                  <a:ext uri="{0D108BD9-81ED-4DB2-BD59-A6C34878D82A}">
                    <a16:rowId xmlns:a16="http://schemas.microsoft.com/office/drawing/2014/main" xmlns="" val="1100165331"/>
                  </a:ext>
                </a:extLst>
              </a:tr>
              <a:tr h="370840">
                <a:tc>
                  <a:txBody>
                    <a:bodyPr/>
                    <a:lstStyle/>
                    <a:p>
                      <a:pPr algn="ctr"/>
                      <a:r>
                        <a:rPr lang="es-ES" sz="2000" b="1" dirty="0"/>
                        <a:t>2</a:t>
                      </a:r>
                    </a:p>
                  </a:txBody>
                  <a:tcPr/>
                </a:tc>
                <a:extLst>
                  <a:ext uri="{0D108BD9-81ED-4DB2-BD59-A6C34878D82A}">
                    <a16:rowId xmlns:a16="http://schemas.microsoft.com/office/drawing/2014/main" xmlns="" val="4127997332"/>
                  </a:ext>
                </a:extLst>
              </a:tr>
              <a:tr h="370840">
                <a:tc>
                  <a:txBody>
                    <a:bodyPr/>
                    <a:lstStyle/>
                    <a:p>
                      <a:pPr algn="ctr"/>
                      <a:r>
                        <a:rPr lang="es-ES" sz="2000" b="1" dirty="0"/>
                        <a:t>1</a:t>
                      </a:r>
                    </a:p>
                  </a:txBody>
                  <a:tcPr/>
                </a:tc>
                <a:extLst>
                  <a:ext uri="{0D108BD9-81ED-4DB2-BD59-A6C34878D82A}">
                    <a16:rowId xmlns:a16="http://schemas.microsoft.com/office/drawing/2014/main" xmlns="" val="3340162588"/>
                  </a:ext>
                </a:extLst>
              </a:tr>
            </a:tbl>
          </a:graphicData>
        </a:graphic>
      </p:graphicFrame>
      <p:cxnSp>
        <p:nvCxnSpPr>
          <p:cNvPr id="8" name="Conector recto de flecha 7"/>
          <p:cNvCxnSpPr/>
          <p:nvPr/>
        </p:nvCxnSpPr>
        <p:spPr>
          <a:xfrm>
            <a:off x="2729748" y="2282716"/>
            <a:ext cx="689202" cy="307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aphicFrame>
        <p:nvGraphicFramePr>
          <p:cNvPr id="10" name="Tabla 9"/>
          <p:cNvGraphicFramePr>
            <a:graphicFrameLocks noGrp="1"/>
          </p:cNvGraphicFramePr>
          <p:nvPr>
            <p:extLst>
              <p:ext uri="{D42A27DB-BD31-4B8C-83A1-F6EECF244321}">
                <p14:modId xmlns:p14="http://schemas.microsoft.com/office/powerpoint/2010/main" val="1551842547"/>
              </p:ext>
            </p:extLst>
          </p:nvPr>
        </p:nvGraphicFramePr>
        <p:xfrm>
          <a:off x="1306201" y="4170708"/>
          <a:ext cx="2847095" cy="396240"/>
        </p:xfrm>
        <a:graphic>
          <a:graphicData uri="http://schemas.openxmlformats.org/drawingml/2006/table">
            <a:tbl>
              <a:tblPr firstRow="1" bandRow="1">
                <a:tableStyleId>{F5AB1C69-6EDB-4FF4-983F-18BD219EF322}</a:tableStyleId>
              </a:tblPr>
              <a:tblGrid>
                <a:gridCol w="569419">
                  <a:extLst>
                    <a:ext uri="{9D8B030D-6E8A-4147-A177-3AD203B41FA5}">
                      <a16:colId xmlns:a16="http://schemas.microsoft.com/office/drawing/2014/main" xmlns="" val="1985092339"/>
                    </a:ext>
                  </a:extLst>
                </a:gridCol>
                <a:gridCol w="569419">
                  <a:extLst>
                    <a:ext uri="{9D8B030D-6E8A-4147-A177-3AD203B41FA5}">
                      <a16:colId xmlns:a16="http://schemas.microsoft.com/office/drawing/2014/main" xmlns="" val="1440030050"/>
                    </a:ext>
                  </a:extLst>
                </a:gridCol>
                <a:gridCol w="569419">
                  <a:extLst>
                    <a:ext uri="{9D8B030D-6E8A-4147-A177-3AD203B41FA5}">
                      <a16:colId xmlns:a16="http://schemas.microsoft.com/office/drawing/2014/main" xmlns="" val="1163542989"/>
                    </a:ext>
                  </a:extLst>
                </a:gridCol>
                <a:gridCol w="569419">
                  <a:extLst>
                    <a:ext uri="{9D8B030D-6E8A-4147-A177-3AD203B41FA5}">
                      <a16:colId xmlns:a16="http://schemas.microsoft.com/office/drawing/2014/main" xmlns="" val="2931322314"/>
                    </a:ext>
                  </a:extLst>
                </a:gridCol>
                <a:gridCol w="569419">
                  <a:extLst>
                    <a:ext uri="{9D8B030D-6E8A-4147-A177-3AD203B41FA5}">
                      <a16:colId xmlns:a16="http://schemas.microsoft.com/office/drawing/2014/main" xmlns="" val="333675160"/>
                    </a:ext>
                  </a:extLst>
                </a:gridCol>
              </a:tblGrid>
              <a:tr h="370840">
                <a:tc>
                  <a:txBody>
                    <a:bodyPr/>
                    <a:lstStyle/>
                    <a:p>
                      <a:pPr algn="ctr"/>
                      <a:r>
                        <a:rPr lang="es-ES" sz="2000" dirty="0">
                          <a:solidFill>
                            <a:schemeClr val="tx1"/>
                          </a:solidFill>
                        </a:rPr>
                        <a:t>1</a:t>
                      </a:r>
                    </a:p>
                  </a:txBody>
                  <a:tcPr/>
                </a:tc>
                <a:tc>
                  <a:txBody>
                    <a:bodyPr/>
                    <a:lstStyle/>
                    <a:p>
                      <a:pPr algn="ctr"/>
                      <a:r>
                        <a:rPr lang="es-ES" sz="2000" dirty="0">
                          <a:solidFill>
                            <a:schemeClr val="tx1"/>
                          </a:solidFill>
                        </a:rPr>
                        <a:t>2</a:t>
                      </a:r>
                    </a:p>
                  </a:txBody>
                  <a:tcPr/>
                </a:tc>
                <a:tc>
                  <a:txBody>
                    <a:bodyPr/>
                    <a:lstStyle/>
                    <a:p>
                      <a:pPr algn="ctr"/>
                      <a:r>
                        <a:rPr lang="es-ES" sz="2000" dirty="0">
                          <a:solidFill>
                            <a:schemeClr val="tx1"/>
                          </a:solidFill>
                        </a:rPr>
                        <a:t>3</a:t>
                      </a:r>
                    </a:p>
                  </a:txBody>
                  <a:tcPr/>
                </a:tc>
                <a:tc>
                  <a:txBody>
                    <a:bodyPr/>
                    <a:lstStyle/>
                    <a:p>
                      <a:pPr algn="ctr"/>
                      <a:r>
                        <a:rPr lang="es-ES" sz="2000" dirty="0">
                          <a:solidFill>
                            <a:schemeClr val="tx1"/>
                          </a:solidFill>
                        </a:rPr>
                        <a:t>4</a:t>
                      </a:r>
                    </a:p>
                  </a:txBody>
                  <a:tcPr/>
                </a:tc>
                <a:tc>
                  <a:txBody>
                    <a:bodyPr/>
                    <a:lstStyle/>
                    <a:p>
                      <a:pPr algn="ctr"/>
                      <a:r>
                        <a:rPr lang="es-ES" sz="2000" dirty="0">
                          <a:solidFill>
                            <a:schemeClr val="tx1"/>
                          </a:solidFill>
                        </a:rPr>
                        <a:t>5</a:t>
                      </a:r>
                    </a:p>
                  </a:txBody>
                  <a:tcPr/>
                </a:tc>
                <a:extLst>
                  <a:ext uri="{0D108BD9-81ED-4DB2-BD59-A6C34878D82A}">
                    <a16:rowId xmlns:a16="http://schemas.microsoft.com/office/drawing/2014/main" xmlns="" val="2615676108"/>
                  </a:ext>
                </a:extLst>
              </a:tr>
            </a:tbl>
          </a:graphicData>
        </a:graphic>
      </p:graphicFrame>
      <p:graphicFrame>
        <p:nvGraphicFramePr>
          <p:cNvPr id="11" name="Tabla 10"/>
          <p:cNvGraphicFramePr>
            <a:graphicFrameLocks noGrp="1"/>
          </p:cNvGraphicFramePr>
          <p:nvPr>
            <p:extLst>
              <p:ext uri="{D42A27DB-BD31-4B8C-83A1-F6EECF244321}">
                <p14:modId xmlns:p14="http://schemas.microsoft.com/office/powerpoint/2010/main" val="2605869399"/>
              </p:ext>
            </p:extLst>
          </p:nvPr>
        </p:nvGraphicFramePr>
        <p:xfrm>
          <a:off x="1319131" y="5684575"/>
          <a:ext cx="2847095" cy="396240"/>
        </p:xfrm>
        <a:graphic>
          <a:graphicData uri="http://schemas.openxmlformats.org/drawingml/2006/table">
            <a:tbl>
              <a:tblPr firstRow="1" bandRow="1">
                <a:tableStyleId>{00A15C55-8517-42AA-B614-E9B94910E393}</a:tableStyleId>
              </a:tblPr>
              <a:tblGrid>
                <a:gridCol w="569419">
                  <a:extLst>
                    <a:ext uri="{9D8B030D-6E8A-4147-A177-3AD203B41FA5}">
                      <a16:colId xmlns:a16="http://schemas.microsoft.com/office/drawing/2014/main" xmlns="" val="1985092339"/>
                    </a:ext>
                  </a:extLst>
                </a:gridCol>
                <a:gridCol w="569419">
                  <a:extLst>
                    <a:ext uri="{9D8B030D-6E8A-4147-A177-3AD203B41FA5}">
                      <a16:colId xmlns:a16="http://schemas.microsoft.com/office/drawing/2014/main" xmlns="" val="1440030050"/>
                    </a:ext>
                  </a:extLst>
                </a:gridCol>
                <a:gridCol w="569419">
                  <a:extLst>
                    <a:ext uri="{9D8B030D-6E8A-4147-A177-3AD203B41FA5}">
                      <a16:colId xmlns:a16="http://schemas.microsoft.com/office/drawing/2014/main" xmlns="" val="1163542989"/>
                    </a:ext>
                  </a:extLst>
                </a:gridCol>
                <a:gridCol w="569419">
                  <a:extLst>
                    <a:ext uri="{9D8B030D-6E8A-4147-A177-3AD203B41FA5}">
                      <a16:colId xmlns:a16="http://schemas.microsoft.com/office/drawing/2014/main" xmlns="" val="2931322314"/>
                    </a:ext>
                  </a:extLst>
                </a:gridCol>
                <a:gridCol w="569419">
                  <a:extLst>
                    <a:ext uri="{9D8B030D-6E8A-4147-A177-3AD203B41FA5}">
                      <a16:colId xmlns:a16="http://schemas.microsoft.com/office/drawing/2014/main" xmlns="" val="333675160"/>
                    </a:ext>
                  </a:extLst>
                </a:gridCol>
              </a:tblGrid>
              <a:tr h="370840">
                <a:tc>
                  <a:txBody>
                    <a:bodyPr/>
                    <a:lstStyle/>
                    <a:p>
                      <a:pPr algn="ctr"/>
                      <a:r>
                        <a:rPr lang="es-ES" sz="2000" dirty="0">
                          <a:solidFill>
                            <a:schemeClr val="tx1"/>
                          </a:solidFill>
                        </a:rPr>
                        <a:t>a</a:t>
                      </a:r>
                    </a:p>
                  </a:txBody>
                  <a:tcPr/>
                </a:tc>
                <a:tc>
                  <a:txBody>
                    <a:bodyPr/>
                    <a:lstStyle/>
                    <a:p>
                      <a:pPr algn="ctr"/>
                      <a:r>
                        <a:rPr lang="es-ES" sz="2000" dirty="0">
                          <a:solidFill>
                            <a:schemeClr val="tx1"/>
                          </a:solidFill>
                        </a:rPr>
                        <a:t>b</a:t>
                      </a:r>
                    </a:p>
                  </a:txBody>
                  <a:tcPr/>
                </a:tc>
                <a:tc>
                  <a:txBody>
                    <a:bodyPr/>
                    <a:lstStyle/>
                    <a:p>
                      <a:pPr algn="ctr"/>
                      <a:r>
                        <a:rPr lang="es-ES" sz="2000" dirty="0">
                          <a:solidFill>
                            <a:schemeClr val="tx1"/>
                          </a:solidFill>
                        </a:rPr>
                        <a:t>c</a:t>
                      </a:r>
                    </a:p>
                  </a:txBody>
                  <a:tcPr/>
                </a:tc>
                <a:tc>
                  <a:txBody>
                    <a:bodyPr/>
                    <a:lstStyle/>
                    <a:p>
                      <a:pPr algn="ctr"/>
                      <a:r>
                        <a:rPr lang="es-ES" sz="2000" dirty="0">
                          <a:solidFill>
                            <a:schemeClr val="tx1"/>
                          </a:solidFill>
                        </a:rPr>
                        <a:t>d</a:t>
                      </a:r>
                    </a:p>
                  </a:txBody>
                  <a:tcPr/>
                </a:tc>
                <a:tc>
                  <a:txBody>
                    <a:bodyPr/>
                    <a:lstStyle/>
                    <a:p>
                      <a:pPr algn="ctr"/>
                      <a:r>
                        <a:rPr lang="es-ES" sz="2000" dirty="0">
                          <a:solidFill>
                            <a:schemeClr val="tx1"/>
                          </a:solidFill>
                        </a:rPr>
                        <a:t>e</a:t>
                      </a:r>
                    </a:p>
                  </a:txBody>
                  <a:tcPr/>
                </a:tc>
                <a:extLst>
                  <a:ext uri="{0D108BD9-81ED-4DB2-BD59-A6C34878D82A}">
                    <a16:rowId xmlns:a16="http://schemas.microsoft.com/office/drawing/2014/main" xmlns="" val="2615676108"/>
                  </a:ext>
                </a:extLst>
              </a:tr>
            </a:tbl>
          </a:graphicData>
        </a:graphic>
      </p:graphicFrame>
      <p:cxnSp>
        <p:nvCxnSpPr>
          <p:cNvPr id="12" name="Conector recto de flecha 11"/>
          <p:cNvCxnSpPr/>
          <p:nvPr/>
        </p:nvCxnSpPr>
        <p:spPr>
          <a:xfrm>
            <a:off x="974530" y="3844796"/>
            <a:ext cx="689202" cy="307146"/>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aphicFrame>
        <p:nvGraphicFramePr>
          <p:cNvPr id="13" name="Tabla 12"/>
          <p:cNvGraphicFramePr>
            <a:graphicFrameLocks noGrp="1"/>
          </p:cNvGraphicFramePr>
          <p:nvPr>
            <p:extLst>
              <p:ext uri="{D42A27DB-BD31-4B8C-83A1-F6EECF244321}">
                <p14:modId xmlns:p14="http://schemas.microsoft.com/office/powerpoint/2010/main" val="824518309"/>
              </p:ext>
            </p:extLst>
          </p:nvPr>
        </p:nvGraphicFramePr>
        <p:xfrm>
          <a:off x="1306200" y="6105749"/>
          <a:ext cx="2847095" cy="396240"/>
        </p:xfrm>
        <a:graphic>
          <a:graphicData uri="http://schemas.openxmlformats.org/drawingml/2006/table">
            <a:tbl>
              <a:tblPr firstRow="1" bandRow="1">
                <a:tableStyleId>{00A15C55-8517-42AA-B614-E9B94910E393}</a:tableStyleId>
              </a:tblPr>
              <a:tblGrid>
                <a:gridCol w="569419">
                  <a:extLst>
                    <a:ext uri="{9D8B030D-6E8A-4147-A177-3AD203B41FA5}">
                      <a16:colId xmlns:a16="http://schemas.microsoft.com/office/drawing/2014/main" xmlns="" val="1985092339"/>
                    </a:ext>
                  </a:extLst>
                </a:gridCol>
                <a:gridCol w="569419">
                  <a:extLst>
                    <a:ext uri="{9D8B030D-6E8A-4147-A177-3AD203B41FA5}">
                      <a16:colId xmlns:a16="http://schemas.microsoft.com/office/drawing/2014/main" xmlns="" val="1440030050"/>
                    </a:ext>
                  </a:extLst>
                </a:gridCol>
                <a:gridCol w="569419">
                  <a:extLst>
                    <a:ext uri="{9D8B030D-6E8A-4147-A177-3AD203B41FA5}">
                      <a16:colId xmlns:a16="http://schemas.microsoft.com/office/drawing/2014/main" xmlns="" val="1163542989"/>
                    </a:ext>
                  </a:extLst>
                </a:gridCol>
                <a:gridCol w="569419">
                  <a:extLst>
                    <a:ext uri="{9D8B030D-6E8A-4147-A177-3AD203B41FA5}">
                      <a16:colId xmlns:a16="http://schemas.microsoft.com/office/drawing/2014/main" xmlns="" val="2931322314"/>
                    </a:ext>
                  </a:extLst>
                </a:gridCol>
                <a:gridCol w="569419">
                  <a:extLst>
                    <a:ext uri="{9D8B030D-6E8A-4147-A177-3AD203B41FA5}">
                      <a16:colId xmlns:a16="http://schemas.microsoft.com/office/drawing/2014/main" xmlns="" val="333675160"/>
                    </a:ext>
                  </a:extLst>
                </a:gridCol>
              </a:tblGrid>
              <a:tr h="370840">
                <a:tc>
                  <a:txBody>
                    <a:bodyPr/>
                    <a:lstStyle/>
                    <a:p>
                      <a:pPr algn="ctr"/>
                      <a:r>
                        <a:rPr lang="es-ES" sz="2000"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15676108"/>
                  </a:ext>
                </a:extLst>
              </a:tr>
            </a:tbl>
          </a:graphicData>
        </a:graphic>
      </p:graphicFrame>
    </p:spTree>
    <p:extLst>
      <p:ext uri="{BB962C8B-B14F-4D97-AF65-F5344CB8AC3E}">
        <p14:creationId xmlns:p14="http://schemas.microsoft.com/office/powerpoint/2010/main" val="3863150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sp>
        <p:nvSpPr>
          <p:cNvPr id="2" name="CuadroTexto 1"/>
          <p:cNvSpPr txBox="1"/>
          <p:nvPr/>
        </p:nvSpPr>
        <p:spPr>
          <a:xfrm>
            <a:off x="4871864" y="2261328"/>
            <a:ext cx="6848357"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s-AR" sz="2400" dirty="0"/>
              <a:t>De tama</a:t>
            </a:r>
            <a:r>
              <a:rPr lang="en-US" sz="2400" dirty="0" err="1"/>
              <a:t>ño</a:t>
            </a:r>
            <a:r>
              <a:rPr lang="en-US" sz="2400" dirty="0"/>
              <a:t> </a:t>
            </a:r>
            <a:r>
              <a:rPr lang="en-US" sz="2400" dirty="0" err="1"/>
              <a:t>fijo</a:t>
            </a:r>
            <a:r>
              <a:rPr lang="en-US" sz="2400" dirty="0"/>
              <a:t> o variable</a:t>
            </a:r>
            <a:endParaRPr lang="es-AR" sz="2400" dirty="0"/>
          </a:p>
          <a:p>
            <a:pPr marL="285750" indent="-285750">
              <a:lnSpc>
                <a:spcPct val="150000"/>
              </a:lnSpc>
              <a:buFont typeface="Wingdings" panose="05000000000000000000" pitchFamily="2" charset="2"/>
              <a:buChar char="ü"/>
            </a:pPr>
            <a:r>
              <a:rPr lang="es-AR" sz="2400" dirty="0"/>
              <a:t>Los elementos de una lista deben ser del mismo tipo de dato. </a:t>
            </a:r>
          </a:p>
          <a:p>
            <a:pPr marL="285750" indent="-285750">
              <a:lnSpc>
                <a:spcPct val="150000"/>
              </a:lnSpc>
              <a:buFont typeface="Wingdings" panose="05000000000000000000" pitchFamily="2" charset="2"/>
              <a:buChar char="ü"/>
            </a:pPr>
            <a:r>
              <a:rPr lang="es-AR" sz="2400" dirty="0"/>
              <a:t>Zero-</a:t>
            </a:r>
            <a:r>
              <a:rPr lang="es-AR" sz="2400" dirty="0" err="1"/>
              <a:t>based</a:t>
            </a:r>
            <a:r>
              <a:rPr lang="es-AR" sz="2400" dirty="0"/>
              <a:t> -&gt; Índices</a:t>
            </a:r>
          </a:p>
          <a:p>
            <a:pPr marL="285750" indent="-285750">
              <a:lnSpc>
                <a:spcPct val="150000"/>
              </a:lnSpc>
              <a:buFont typeface="Wingdings" panose="05000000000000000000" pitchFamily="2" charset="2"/>
              <a:buChar char="ü"/>
            </a:pPr>
            <a:r>
              <a:rPr lang="es-AR" sz="2400" dirty="0"/>
              <a:t>La cantidad de elementos total = </a:t>
            </a:r>
            <a:r>
              <a:rPr lang="es-AR" sz="2400" dirty="0" err="1"/>
              <a:t>Length</a:t>
            </a:r>
            <a:r>
              <a:rPr lang="es-AR" sz="2400" dirty="0"/>
              <a:t> será igual al número del último elemento más 1. </a:t>
            </a:r>
          </a:p>
          <a:p>
            <a:pPr>
              <a:lnSpc>
                <a:spcPct val="150000"/>
              </a:lnSpc>
            </a:pPr>
            <a:endParaRPr lang="es-ES" sz="3600" dirty="0"/>
          </a:p>
        </p:txBody>
      </p:sp>
      <p:graphicFrame>
        <p:nvGraphicFramePr>
          <p:cNvPr id="11" name="Tabla 10"/>
          <p:cNvGraphicFramePr>
            <a:graphicFrameLocks noGrp="1"/>
          </p:cNvGraphicFramePr>
          <p:nvPr>
            <p:extLst>
              <p:ext uri="{D42A27DB-BD31-4B8C-83A1-F6EECF244321}">
                <p14:modId xmlns:p14="http://schemas.microsoft.com/office/powerpoint/2010/main" val="4085495423"/>
              </p:ext>
            </p:extLst>
          </p:nvPr>
        </p:nvGraphicFramePr>
        <p:xfrm>
          <a:off x="623392" y="3316946"/>
          <a:ext cx="3524710" cy="502118"/>
        </p:xfrm>
        <a:graphic>
          <a:graphicData uri="http://schemas.openxmlformats.org/drawingml/2006/table">
            <a:tbl>
              <a:tblPr firstRow="1" bandRow="1">
                <a:tableStyleId>{00A15C55-8517-42AA-B614-E9B94910E393}</a:tableStyleId>
              </a:tblPr>
              <a:tblGrid>
                <a:gridCol w="704942">
                  <a:extLst>
                    <a:ext uri="{9D8B030D-6E8A-4147-A177-3AD203B41FA5}">
                      <a16:colId xmlns:a16="http://schemas.microsoft.com/office/drawing/2014/main" xmlns="" val="1985092339"/>
                    </a:ext>
                  </a:extLst>
                </a:gridCol>
                <a:gridCol w="704942">
                  <a:extLst>
                    <a:ext uri="{9D8B030D-6E8A-4147-A177-3AD203B41FA5}">
                      <a16:colId xmlns:a16="http://schemas.microsoft.com/office/drawing/2014/main" xmlns="" val="1440030050"/>
                    </a:ext>
                  </a:extLst>
                </a:gridCol>
                <a:gridCol w="704942">
                  <a:extLst>
                    <a:ext uri="{9D8B030D-6E8A-4147-A177-3AD203B41FA5}">
                      <a16:colId xmlns:a16="http://schemas.microsoft.com/office/drawing/2014/main" xmlns="" val="1163542989"/>
                    </a:ext>
                  </a:extLst>
                </a:gridCol>
                <a:gridCol w="704942">
                  <a:extLst>
                    <a:ext uri="{9D8B030D-6E8A-4147-A177-3AD203B41FA5}">
                      <a16:colId xmlns:a16="http://schemas.microsoft.com/office/drawing/2014/main" xmlns="" val="2931322314"/>
                    </a:ext>
                  </a:extLst>
                </a:gridCol>
                <a:gridCol w="704942">
                  <a:extLst>
                    <a:ext uri="{9D8B030D-6E8A-4147-A177-3AD203B41FA5}">
                      <a16:colId xmlns:a16="http://schemas.microsoft.com/office/drawing/2014/main" xmlns="" val="333675160"/>
                    </a:ext>
                  </a:extLst>
                </a:gridCol>
              </a:tblGrid>
              <a:tr h="502118">
                <a:tc>
                  <a:txBody>
                    <a:bodyPr/>
                    <a:lstStyle/>
                    <a:p>
                      <a:pPr algn="ctr"/>
                      <a:r>
                        <a:rPr lang="es-ES" sz="2400" dirty="0">
                          <a:solidFill>
                            <a:schemeClr val="tx1"/>
                          </a:solidFill>
                        </a:rPr>
                        <a:t>a</a:t>
                      </a:r>
                    </a:p>
                  </a:txBody>
                  <a:tcPr/>
                </a:tc>
                <a:tc>
                  <a:txBody>
                    <a:bodyPr/>
                    <a:lstStyle/>
                    <a:p>
                      <a:pPr algn="ctr"/>
                      <a:r>
                        <a:rPr lang="es-ES" sz="2400" dirty="0">
                          <a:solidFill>
                            <a:schemeClr val="tx1"/>
                          </a:solidFill>
                        </a:rPr>
                        <a:t>b</a:t>
                      </a:r>
                    </a:p>
                  </a:txBody>
                  <a:tcPr/>
                </a:tc>
                <a:tc>
                  <a:txBody>
                    <a:bodyPr/>
                    <a:lstStyle/>
                    <a:p>
                      <a:pPr algn="ctr"/>
                      <a:r>
                        <a:rPr lang="es-ES" sz="2400" dirty="0">
                          <a:solidFill>
                            <a:schemeClr val="tx1"/>
                          </a:solidFill>
                        </a:rPr>
                        <a:t>c</a:t>
                      </a:r>
                    </a:p>
                  </a:txBody>
                  <a:tcPr/>
                </a:tc>
                <a:tc>
                  <a:txBody>
                    <a:bodyPr/>
                    <a:lstStyle/>
                    <a:p>
                      <a:pPr algn="ctr"/>
                      <a:r>
                        <a:rPr lang="es-ES" sz="2400" dirty="0">
                          <a:solidFill>
                            <a:schemeClr val="tx1"/>
                          </a:solidFill>
                        </a:rPr>
                        <a:t>d</a:t>
                      </a:r>
                    </a:p>
                  </a:txBody>
                  <a:tcPr/>
                </a:tc>
                <a:tc>
                  <a:txBody>
                    <a:bodyPr/>
                    <a:lstStyle/>
                    <a:p>
                      <a:pPr algn="ctr"/>
                      <a:r>
                        <a:rPr lang="es-ES" sz="2400" dirty="0">
                          <a:solidFill>
                            <a:schemeClr val="tx1"/>
                          </a:solidFill>
                        </a:rPr>
                        <a:t>e</a:t>
                      </a:r>
                    </a:p>
                  </a:txBody>
                  <a:tcPr/>
                </a:tc>
                <a:extLst>
                  <a:ext uri="{0D108BD9-81ED-4DB2-BD59-A6C34878D82A}">
                    <a16:rowId xmlns:a16="http://schemas.microsoft.com/office/drawing/2014/main" xmlns="" val="2615676108"/>
                  </a:ext>
                </a:extLst>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845379779"/>
              </p:ext>
            </p:extLst>
          </p:nvPr>
        </p:nvGraphicFramePr>
        <p:xfrm>
          <a:off x="610461" y="3738120"/>
          <a:ext cx="3524710" cy="502118"/>
        </p:xfrm>
        <a:graphic>
          <a:graphicData uri="http://schemas.openxmlformats.org/drawingml/2006/table">
            <a:tbl>
              <a:tblPr firstRow="1" bandRow="1">
                <a:tableStyleId>{00A15C55-8517-42AA-B614-E9B94910E393}</a:tableStyleId>
              </a:tblPr>
              <a:tblGrid>
                <a:gridCol w="704942">
                  <a:extLst>
                    <a:ext uri="{9D8B030D-6E8A-4147-A177-3AD203B41FA5}">
                      <a16:colId xmlns:a16="http://schemas.microsoft.com/office/drawing/2014/main" xmlns="" val="1985092339"/>
                    </a:ext>
                  </a:extLst>
                </a:gridCol>
                <a:gridCol w="704942">
                  <a:extLst>
                    <a:ext uri="{9D8B030D-6E8A-4147-A177-3AD203B41FA5}">
                      <a16:colId xmlns:a16="http://schemas.microsoft.com/office/drawing/2014/main" xmlns="" val="1440030050"/>
                    </a:ext>
                  </a:extLst>
                </a:gridCol>
                <a:gridCol w="704942">
                  <a:extLst>
                    <a:ext uri="{9D8B030D-6E8A-4147-A177-3AD203B41FA5}">
                      <a16:colId xmlns:a16="http://schemas.microsoft.com/office/drawing/2014/main" xmlns="" val="1163542989"/>
                    </a:ext>
                  </a:extLst>
                </a:gridCol>
                <a:gridCol w="704942">
                  <a:extLst>
                    <a:ext uri="{9D8B030D-6E8A-4147-A177-3AD203B41FA5}">
                      <a16:colId xmlns:a16="http://schemas.microsoft.com/office/drawing/2014/main" xmlns="" val="2931322314"/>
                    </a:ext>
                  </a:extLst>
                </a:gridCol>
                <a:gridCol w="704942">
                  <a:extLst>
                    <a:ext uri="{9D8B030D-6E8A-4147-A177-3AD203B41FA5}">
                      <a16:colId xmlns:a16="http://schemas.microsoft.com/office/drawing/2014/main" xmlns="" val="333675160"/>
                    </a:ext>
                  </a:extLst>
                </a:gridCol>
              </a:tblGrid>
              <a:tr h="502118">
                <a:tc>
                  <a:txBody>
                    <a:bodyPr/>
                    <a:lstStyle/>
                    <a:p>
                      <a:pPr algn="ctr"/>
                      <a:r>
                        <a:rPr lang="es-ES" sz="2000"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15676108"/>
                  </a:ext>
                </a:extLst>
              </a:tr>
            </a:tbl>
          </a:graphicData>
        </a:graphic>
      </p:graphicFrame>
      <p:grpSp>
        <p:nvGrpSpPr>
          <p:cNvPr id="17" name="Grupo 16"/>
          <p:cNvGrpSpPr/>
          <p:nvPr/>
        </p:nvGrpSpPr>
        <p:grpSpPr>
          <a:xfrm>
            <a:off x="623392" y="2305120"/>
            <a:ext cx="1656184" cy="5478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Listas</a:t>
              </a:r>
              <a:endParaRPr lang="es-ES" sz="3200" kern="1200" dirty="0"/>
            </a:p>
          </p:txBody>
        </p:sp>
      </p:grpSp>
      <p:sp>
        <p:nvSpPr>
          <p:cNvPr id="6" name="CuadroTexto 5"/>
          <p:cNvSpPr txBox="1"/>
          <p:nvPr/>
        </p:nvSpPr>
        <p:spPr>
          <a:xfrm>
            <a:off x="680379" y="4900343"/>
            <a:ext cx="2602536" cy="400110"/>
          </a:xfrm>
          <a:prstGeom prst="rect">
            <a:avLst/>
          </a:prstGeom>
          <a:noFill/>
        </p:spPr>
        <p:txBody>
          <a:bodyPr wrap="square" rtlCol="0">
            <a:spAutoFit/>
          </a:bodyPr>
          <a:lstStyle/>
          <a:p>
            <a:r>
              <a:rPr lang="es-ES" sz="2000" b="1" dirty="0"/>
              <a:t>Longitud = </a:t>
            </a:r>
            <a:r>
              <a:rPr lang="es-ES" sz="2000" b="1" dirty="0" err="1"/>
              <a:t>Length</a:t>
            </a:r>
            <a:r>
              <a:rPr lang="es-ES" sz="2000" b="1" dirty="0"/>
              <a:t>= 5</a:t>
            </a:r>
          </a:p>
        </p:txBody>
      </p:sp>
    </p:spTree>
    <p:extLst>
      <p:ext uri="{BB962C8B-B14F-4D97-AF65-F5344CB8AC3E}">
        <p14:creationId xmlns:p14="http://schemas.microsoft.com/office/powerpoint/2010/main" val="4091515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7" name="Grupo 16"/>
          <p:cNvGrpSpPr/>
          <p:nvPr/>
        </p:nvGrpSpPr>
        <p:grpSpPr>
          <a:xfrm>
            <a:off x="623392" y="2305120"/>
            <a:ext cx="1656184" cy="5478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Listas</a:t>
              </a:r>
              <a:endParaRPr lang="es-ES" sz="3200" kern="1200" dirty="0"/>
            </a:p>
          </p:txBody>
        </p:sp>
      </p:grpSp>
      <p:sp>
        <p:nvSpPr>
          <p:cNvPr id="6" name="CuadroTexto 5"/>
          <p:cNvSpPr txBox="1"/>
          <p:nvPr/>
        </p:nvSpPr>
        <p:spPr>
          <a:xfrm>
            <a:off x="8040216" y="2063118"/>
            <a:ext cx="2602536" cy="400110"/>
          </a:xfrm>
          <a:prstGeom prst="rect">
            <a:avLst/>
          </a:prstGeom>
          <a:noFill/>
        </p:spPr>
        <p:txBody>
          <a:bodyPr wrap="square" rtlCol="0">
            <a:spAutoFit/>
          </a:bodyPr>
          <a:lstStyle/>
          <a:p>
            <a:r>
              <a:rPr lang="es-ES" sz="2000" b="1" dirty="0"/>
              <a:t>Longitud = </a:t>
            </a:r>
            <a:r>
              <a:rPr lang="es-ES" sz="2000" b="1" dirty="0" err="1"/>
              <a:t>Length</a:t>
            </a:r>
            <a:r>
              <a:rPr lang="es-ES" sz="2000" b="1" dirty="0"/>
              <a:t>= 7</a:t>
            </a:r>
          </a:p>
        </p:txBody>
      </p:sp>
      <p:pic>
        <p:nvPicPr>
          <p:cNvPr id="4" name="Imagen 3"/>
          <p:cNvPicPr>
            <a:picLocks noChangeAspect="1"/>
          </p:cNvPicPr>
          <p:nvPr/>
        </p:nvPicPr>
        <p:blipFill rotWithShape="1">
          <a:blip r:embed="rId8"/>
          <a:srcRect t="19647" r="50400"/>
          <a:stretch/>
        </p:blipFill>
        <p:spPr>
          <a:xfrm>
            <a:off x="2423592" y="2579027"/>
            <a:ext cx="7951637" cy="1560906"/>
          </a:xfrm>
          <a:prstGeom prst="rect">
            <a:avLst/>
          </a:prstGeom>
        </p:spPr>
      </p:pic>
      <p:sp>
        <p:nvSpPr>
          <p:cNvPr id="7" name="CuadroTexto 6"/>
          <p:cNvSpPr txBox="1"/>
          <p:nvPr/>
        </p:nvSpPr>
        <p:spPr>
          <a:xfrm>
            <a:off x="407368" y="4255732"/>
            <a:ext cx="5412921" cy="2308324"/>
          </a:xfrm>
          <a:prstGeom prst="rect">
            <a:avLst/>
          </a:prstGeom>
          <a:noFill/>
        </p:spPr>
        <p:txBody>
          <a:bodyPr wrap="square" rtlCol="0">
            <a:spAutoFit/>
          </a:bodyPr>
          <a:lstStyle/>
          <a:p>
            <a:r>
              <a:rPr lang="es-ES" sz="2400" b="1" dirty="0"/>
              <a:t>BEGIN</a:t>
            </a:r>
          </a:p>
          <a:p>
            <a:r>
              <a:rPr lang="es-ES" sz="2400" b="1" dirty="0"/>
              <a:t>LIST </a:t>
            </a:r>
            <a:r>
              <a:rPr lang="es-ES" sz="2400" b="1" dirty="0" err="1"/>
              <a:t>mesesDelPrimerSemestre</a:t>
            </a:r>
            <a:endParaRPr lang="es-ES" sz="2400" b="1" dirty="0"/>
          </a:p>
          <a:p>
            <a:r>
              <a:rPr lang="es-AR" sz="2400" b="1" dirty="0"/>
              <a:t>GET(mesesDelAño, 0) -&gt; ENERO</a:t>
            </a:r>
          </a:p>
          <a:p>
            <a:r>
              <a:rPr lang="es-AR" sz="2400" b="1" dirty="0"/>
              <a:t>GET(mesesDelAño, 6)-&gt; JULIO </a:t>
            </a:r>
            <a:r>
              <a:rPr lang="es-AR" sz="2400" b="1" dirty="0">
                <a:solidFill>
                  <a:srgbClr val="C00000"/>
                </a:solidFill>
              </a:rPr>
              <a:t>GET(mesesDelAño, 12)  -&gt; ERROR</a:t>
            </a:r>
          </a:p>
          <a:p>
            <a:r>
              <a:rPr lang="es-ES" sz="2400" b="1" dirty="0"/>
              <a:t>END</a:t>
            </a:r>
          </a:p>
        </p:txBody>
      </p:sp>
      <p:sp>
        <p:nvSpPr>
          <p:cNvPr id="14" name="CuadroTexto 13"/>
          <p:cNvSpPr txBox="1"/>
          <p:nvPr/>
        </p:nvSpPr>
        <p:spPr>
          <a:xfrm>
            <a:off x="5850132" y="4255732"/>
            <a:ext cx="6396353" cy="2308324"/>
          </a:xfrm>
          <a:prstGeom prst="rect">
            <a:avLst/>
          </a:prstGeom>
          <a:noFill/>
        </p:spPr>
        <p:txBody>
          <a:bodyPr wrap="square" rtlCol="0">
            <a:spAutoFit/>
          </a:bodyPr>
          <a:lstStyle>
            <a:defPPr>
              <a:defRPr lang="es-AR"/>
            </a:defPPr>
            <a:lvl1pPr>
              <a:defRPr sz="2000" b="1"/>
            </a:lvl1pPr>
          </a:lstStyle>
          <a:p>
            <a:r>
              <a:rPr lang="es-ES" sz="2400" dirty="0"/>
              <a:t>BEGIN</a:t>
            </a:r>
          </a:p>
          <a:p>
            <a:r>
              <a:rPr lang="es-ES" sz="2400" dirty="0"/>
              <a:t>LIST </a:t>
            </a:r>
            <a:r>
              <a:rPr lang="es-ES" sz="2400" dirty="0" err="1"/>
              <a:t>mesesDelAño</a:t>
            </a:r>
            <a:endParaRPr lang="es-ES" sz="2400" dirty="0"/>
          </a:p>
          <a:p>
            <a:r>
              <a:rPr lang="es-AR" sz="2400" dirty="0"/>
              <a:t>PUT(mesesDelAño, 0, “enero”) PUT(mesesDelAño, 3, “abril”) </a:t>
            </a:r>
          </a:p>
          <a:p>
            <a:r>
              <a:rPr lang="es-AR" sz="2400" dirty="0">
                <a:solidFill>
                  <a:srgbClr val="C00000"/>
                </a:solidFill>
              </a:rPr>
              <a:t>PUT(mesesDelAño, 7, “agosto”) -&gt; ERROR</a:t>
            </a:r>
          </a:p>
          <a:p>
            <a:r>
              <a:rPr lang="es-ES" sz="2400" dirty="0"/>
              <a:t>END</a:t>
            </a:r>
          </a:p>
        </p:txBody>
      </p:sp>
    </p:spTree>
    <p:extLst>
      <p:ext uri="{BB962C8B-B14F-4D97-AF65-F5344CB8AC3E}">
        <p14:creationId xmlns:p14="http://schemas.microsoft.com/office/powerpoint/2010/main" val="3779065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ítulo 1"/>
          <p:cNvSpPr>
            <a:spLocks noGrp="1"/>
          </p:cNvSpPr>
          <p:nvPr>
            <p:ph type="title"/>
          </p:nvPr>
        </p:nvSpPr>
        <p:spPr>
          <a:xfrm>
            <a:off x="1534941" y="1123919"/>
            <a:ext cx="9000000" cy="430887"/>
          </a:xfrm>
        </p:spPr>
        <p:txBody>
          <a:bodyPr>
            <a:normAutofit fontScale="90000"/>
          </a:bodyPr>
          <a:lstStyle/>
          <a:p>
            <a:r>
              <a:rPr lang="es-AR" dirty="0"/>
              <a:t>Introducción</a:t>
            </a:r>
          </a:p>
        </p:txBody>
      </p:sp>
      <p:sp>
        <p:nvSpPr>
          <p:cNvPr id="13" name="Marcador de texto 12"/>
          <p:cNvSpPr>
            <a:spLocks noGrp="1"/>
          </p:cNvSpPr>
          <p:nvPr>
            <p:ph type="body" idx="1"/>
          </p:nvPr>
        </p:nvSpPr>
        <p:spPr>
          <a:xfrm>
            <a:off x="1775520" y="1556792"/>
            <a:ext cx="3360420"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rmAutofit/>
          </a:bodyPr>
          <a:lstStyle/>
          <a:p>
            <a:pPr algn="ctr"/>
            <a:r>
              <a:rPr lang="es-ES" sz="2400" b="1" dirty="0"/>
              <a:t>SIGLO XX</a:t>
            </a:r>
          </a:p>
        </p:txBody>
      </p:sp>
      <p:pic>
        <p:nvPicPr>
          <p:cNvPr id="21" name="Marcador de contenido 2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14186" y="2582863"/>
            <a:ext cx="4504266" cy="3378200"/>
          </a:xfrm>
          <a:ln w="76200">
            <a:solidFill>
              <a:srgbClr val="7030A0"/>
            </a:solidFill>
          </a:ln>
        </p:spPr>
      </p:pic>
      <p:sp>
        <p:nvSpPr>
          <p:cNvPr id="19" name="Marcador de texto 18"/>
          <p:cNvSpPr>
            <a:spLocks noGrp="1"/>
          </p:cNvSpPr>
          <p:nvPr>
            <p:ph type="body" sz="quarter" idx="3"/>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rmAutofit/>
          </a:bodyPr>
          <a:lstStyle/>
          <a:p>
            <a:pPr algn="ctr"/>
            <a:r>
              <a:rPr lang="es-ES" sz="2400" b="1" dirty="0">
                <a:ea typeface="ＭＳ Ｐゴシック" pitchFamily="34" charset="-128"/>
                <a:cs typeface="ＭＳ Ｐゴシック" charset="0"/>
              </a:rPr>
              <a:t>SIGLO XXI</a:t>
            </a:r>
          </a:p>
        </p:txBody>
      </p:sp>
      <p:pic>
        <p:nvPicPr>
          <p:cNvPr id="22" name="Marcador de contenido 21"/>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258050" y="3076575"/>
            <a:ext cx="2857500" cy="2390775"/>
          </a:xfrm>
          <a:ln w="76200">
            <a:solidFill>
              <a:srgbClr val="7030A0"/>
            </a:solidFill>
          </a:ln>
        </p:spPr>
      </p:pic>
      <p:sp>
        <p:nvSpPr>
          <p:cNvPr id="2" name="Marcador de número de diapositiva 1"/>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26207731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2999656" y="2571874"/>
            <a:ext cx="8474676" cy="3416320"/>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Se denominan también: LIFO </a:t>
            </a:r>
            <a:r>
              <a:rPr lang="es-AR" sz="2400" dirty="0" err="1"/>
              <a:t>Last</a:t>
            </a:r>
            <a:r>
              <a:rPr lang="es-AR" sz="2400" dirty="0"/>
              <a:t> In </a:t>
            </a:r>
            <a:r>
              <a:rPr lang="es-AR" sz="2400" dirty="0" err="1"/>
              <a:t>First</a:t>
            </a:r>
            <a:r>
              <a:rPr lang="es-AR" sz="2400" dirty="0"/>
              <a:t> </a:t>
            </a:r>
            <a:r>
              <a:rPr lang="es-AR" sz="2400" dirty="0" err="1"/>
              <a:t>Out</a:t>
            </a:r>
            <a:r>
              <a:rPr lang="es-AR" sz="2400" dirty="0"/>
              <a:t>-&gt; Primero en entrar último en salir. </a:t>
            </a:r>
            <a:br>
              <a:rPr lang="es-AR" sz="2400" dirty="0"/>
            </a:br>
            <a:endParaRPr lang="es-AR" sz="2400" dirty="0"/>
          </a:p>
          <a:p>
            <a:pPr marL="285750" indent="-285750">
              <a:buFont typeface="Wingdings" panose="05000000000000000000" pitchFamily="2" charset="2"/>
              <a:buChar char="ü"/>
            </a:pPr>
            <a:r>
              <a:rPr lang="es-AR" sz="2400" dirty="0"/>
              <a:t>De esta forma los últimos elementos en ser extraídos serán los que estén ubicados en la parte superior de la estructura.</a:t>
            </a:r>
            <a:br>
              <a:rPr lang="es-AR" sz="2400" dirty="0"/>
            </a:br>
            <a:endParaRPr lang="es-AR" sz="2400" dirty="0"/>
          </a:p>
          <a:p>
            <a:pPr marL="285750" indent="-285750">
              <a:buFont typeface="Wingdings" panose="05000000000000000000" pitchFamily="2" charset="2"/>
              <a:buChar char="ü"/>
            </a:pPr>
            <a:r>
              <a:rPr lang="es-AR" sz="2400" dirty="0"/>
              <a:t>Las operaciones básicas de las pilas son dos:</a:t>
            </a:r>
          </a:p>
          <a:p>
            <a:r>
              <a:rPr lang="es-AR" sz="2400" dirty="0"/>
              <a:t>	● PUSH, colocar un elemento al principio</a:t>
            </a:r>
          </a:p>
          <a:p>
            <a:r>
              <a:rPr lang="es-AR" sz="2400" dirty="0"/>
              <a:t>	● POP, obtener el último elemento colocado</a:t>
            </a:r>
            <a:endParaRPr lang="es-ES" sz="2400" dirty="0"/>
          </a:p>
        </p:txBody>
      </p:sp>
      <p:graphicFrame>
        <p:nvGraphicFramePr>
          <p:cNvPr id="23" name="Tabla 22"/>
          <p:cNvGraphicFramePr>
            <a:graphicFrameLocks noGrp="1"/>
          </p:cNvGraphicFramePr>
          <p:nvPr>
            <p:extLst>
              <p:ext uri="{D42A27DB-BD31-4B8C-83A1-F6EECF244321}">
                <p14:modId xmlns:p14="http://schemas.microsoft.com/office/powerpoint/2010/main" val="919961645"/>
              </p:ext>
            </p:extLst>
          </p:nvPr>
        </p:nvGraphicFramePr>
        <p:xfrm>
          <a:off x="1276760" y="3501008"/>
          <a:ext cx="643868" cy="1188720"/>
        </p:xfrm>
        <a:graphic>
          <a:graphicData uri="http://schemas.openxmlformats.org/drawingml/2006/table">
            <a:tbl>
              <a:tblPr bandRow="1">
                <a:tableStyleId>{8A107856-5554-42FB-B03E-39F5DBC370BA}</a:tableStyleId>
              </a:tblPr>
              <a:tblGrid>
                <a:gridCol w="643868">
                  <a:extLst>
                    <a:ext uri="{9D8B030D-6E8A-4147-A177-3AD203B41FA5}">
                      <a16:colId xmlns:a16="http://schemas.microsoft.com/office/drawing/2014/main" xmlns="" val="2111252096"/>
                    </a:ext>
                  </a:extLst>
                </a:gridCol>
              </a:tblGrid>
              <a:tr h="370840">
                <a:tc>
                  <a:txBody>
                    <a:bodyPr/>
                    <a:lstStyle/>
                    <a:p>
                      <a:pPr algn="ctr"/>
                      <a:r>
                        <a:rPr lang="es-ES" sz="2000" b="1" dirty="0"/>
                        <a:t>3</a:t>
                      </a:r>
                    </a:p>
                  </a:txBody>
                  <a:tcPr/>
                </a:tc>
                <a:extLst>
                  <a:ext uri="{0D108BD9-81ED-4DB2-BD59-A6C34878D82A}">
                    <a16:rowId xmlns:a16="http://schemas.microsoft.com/office/drawing/2014/main" xmlns="" val="1100165331"/>
                  </a:ext>
                </a:extLst>
              </a:tr>
              <a:tr h="370840">
                <a:tc>
                  <a:txBody>
                    <a:bodyPr/>
                    <a:lstStyle/>
                    <a:p>
                      <a:pPr algn="ctr"/>
                      <a:r>
                        <a:rPr lang="es-ES" sz="2000" b="1" dirty="0"/>
                        <a:t>2</a:t>
                      </a:r>
                    </a:p>
                  </a:txBody>
                  <a:tcPr/>
                </a:tc>
                <a:extLst>
                  <a:ext uri="{0D108BD9-81ED-4DB2-BD59-A6C34878D82A}">
                    <a16:rowId xmlns:a16="http://schemas.microsoft.com/office/drawing/2014/main" xmlns="" val="4127997332"/>
                  </a:ext>
                </a:extLst>
              </a:tr>
              <a:tr h="370840">
                <a:tc>
                  <a:txBody>
                    <a:bodyPr/>
                    <a:lstStyle/>
                    <a:p>
                      <a:pPr algn="ctr"/>
                      <a:r>
                        <a:rPr lang="es-ES" sz="2000" b="1" dirty="0"/>
                        <a:t>1</a:t>
                      </a:r>
                    </a:p>
                  </a:txBody>
                  <a:tcPr/>
                </a:tc>
                <a:extLst>
                  <a:ext uri="{0D108BD9-81ED-4DB2-BD59-A6C34878D82A}">
                    <a16:rowId xmlns:a16="http://schemas.microsoft.com/office/drawing/2014/main" xmlns="" val="3340162588"/>
                  </a:ext>
                </a:extLst>
              </a:tr>
            </a:tbl>
          </a:graphicData>
        </a:graphic>
      </p:graphicFrame>
      <p:cxnSp>
        <p:nvCxnSpPr>
          <p:cNvPr id="24" name="Conector recto de flecha 23"/>
          <p:cNvCxnSpPr/>
          <p:nvPr/>
        </p:nvCxnSpPr>
        <p:spPr>
          <a:xfrm>
            <a:off x="711592" y="3290828"/>
            <a:ext cx="689202" cy="307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704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6037006" y="2842209"/>
            <a:ext cx="6022605" cy="2862322"/>
          </a:xfrm>
          <a:prstGeom prst="rect">
            <a:avLst/>
          </a:prstGeom>
          <a:noFill/>
        </p:spPr>
        <p:txBody>
          <a:bodyPr wrap="square" rtlCol="0">
            <a:spAutoFit/>
          </a:bodyPr>
          <a:lstStyle/>
          <a:p>
            <a:pPr>
              <a:lnSpc>
                <a:spcPct val="150000"/>
              </a:lnSpc>
            </a:pPr>
            <a:r>
              <a:rPr lang="es-ES" sz="2000" dirty="0">
                <a:latin typeface="Consolas" panose="020B0609020204030204" pitchFamily="49" charset="0"/>
              </a:rPr>
              <a:t>BEGIN</a:t>
            </a:r>
          </a:p>
          <a:p>
            <a:pPr>
              <a:lnSpc>
                <a:spcPct val="150000"/>
              </a:lnSpc>
            </a:pPr>
            <a:r>
              <a:rPr lang="es-ES" sz="2000" dirty="0">
                <a:latin typeface="Consolas" panose="020B0609020204030204" pitchFamily="49" charset="0"/>
              </a:rPr>
              <a:t>STACK </a:t>
            </a:r>
            <a:r>
              <a:rPr lang="es-ES" sz="2000" dirty="0" err="1">
                <a:latin typeface="Consolas" panose="020B0609020204030204" pitchFamily="49" charset="0"/>
              </a:rPr>
              <a:t>sillaDelDormitorio</a:t>
            </a:r>
            <a:endParaRPr lang="es-ES" sz="2000" dirty="0">
              <a:latin typeface="Consolas" panose="020B0609020204030204" pitchFamily="49" charset="0"/>
            </a:endParaRPr>
          </a:p>
          <a:p>
            <a:pPr lvl="1">
              <a:lnSpc>
                <a:spcPct val="150000"/>
              </a:lnSpc>
            </a:pPr>
            <a:r>
              <a:rPr lang="es-ES" sz="2000" dirty="0">
                <a:latin typeface="Consolas" panose="020B0609020204030204" pitchFamily="49" charset="0"/>
              </a:rPr>
              <a:t>PUSH(</a:t>
            </a:r>
            <a:r>
              <a:rPr lang="es-ES" sz="2000" dirty="0" err="1">
                <a:latin typeface="Consolas" panose="020B0609020204030204" pitchFamily="49" charset="0"/>
              </a:rPr>
              <a:t>sillaDelDormitorio</a:t>
            </a:r>
            <a:r>
              <a:rPr lang="es-ES" sz="2000" dirty="0">
                <a:latin typeface="Consolas" panose="020B0609020204030204" pitchFamily="49" charset="0"/>
              </a:rPr>
              <a:t>, “buzo”)</a:t>
            </a:r>
          </a:p>
          <a:p>
            <a:pPr lvl="1">
              <a:lnSpc>
                <a:spcPct val="150000"/>
              </a:lnSpc>
            </a:pPr>
            <a:r>
              <a:rPr lang="es-ES" sz="2000" dirty="0">
                <a:latin typeface="Consolas" panose="020B0609020204030204" pitchFamily="49" charset="0"/>
              </a:rPr>
              <a:t>PUSH(</a:t>
            </a:r>
            <a:r>
              <a:rPr lang="es-ES" sz="2000" dirty="0" err="1">
                <a:latin typeface="Consolas" panose="020B0609020204030204" pitchFamily="49" charset="0"/>
              </a:rPr>
              <a:t>sillaDelDormitorio</a:t>
            </a:r>
            <a:r>
              <a:rPr lang="es-ES" sz="2000" dirty="0">
                <a:latin typeface="Consolas" panose="020B0609020204030204" pitchFamily="49" charset="0"/>
              </a:rPr>
              <a:t>, “</a:t>
            </a:r>
            <a:r>
              <a:rPr lang="es-ES" sz="2000" dirty="0" err="1">
                <a:latin typeface="Consolas" panose="020B0609020204030204" pitchFamily="49" charset="0"/>
              </a:rPr>
              <a:t>jeans</a:t>
            </a:r>
            <a:r>
              <a:rPr lang="es-ES" sz="2000" dirty="0">
                <a:latin typeface="Consolas" panose="020B0609020204030204" pitchFamily="49" charset="0"/>
              </a:rPr>
              <a:t>”)</a:t>
            </a:r>
          </a:p>
          <a:p>
            <a:pPr lvl="1">
              <a:lnSpc>
                <a:spcPct val="150000"/>
              </a:lnSpc>
            </a:pPr>
            <a:r>
              <a:rPr lang="es-ES" sz="2000" dirty="0">
                <a:latin typeface="Consolas" panose="020B0609020204030204" pitchFamily="49" charset="0"/>
              </a:rPr>
              <a:t>PUSH(</a:t>
            </a:r>
            <a:r>
              <a:rPr lang="es-ES" sz="2000" dirty="0" err="1">
                <a:latin typeface="Consolas" panose="020B0609020204030204" pitchFamily="49" charset="0"/>
              </a:rPr>
              <a:t>sillaDelDormitorio</a:t>
            </a:r>
            <a:r>
              <a:rPr lang="es-ES" sz="2000" dirty="0">
                <a:latin typeface="Consolas" panose="020B0609020204030204" pitchFamily="49" charset="0"/>
              </a:rPr>
              <a:t>, “remera”)</a:t>
            </a:r>
          </a:p>
          <a:p>
            <a:pPr>
              <a:lnSpc>
                <a:spcPct val="150000"/>
              </a:lnSpc>
            </a:pPr>
            <a:r>
              <a:rPr lang="es-ES" sz="2000" dirty="0">
                <a:latin typeface="Consolas" panose="020B0609020204030204" pitchFamily="49" charset="0"/>
              </a:rPr>
              <a:t>END </a:t>
            </a:r>
            <a:endParaRPr lang="es-ES" sz="2800" dirty="0">
              <a:latin typeface="Consolas" panose="020B0609020204030204" pitchFamily="49" charset="0"/>
            </a:endParaRPr>
          </a:p>
        </p:txBody>
      </p:sp>
      <p:graphicFrame>
        <p:nvGraphicFramePr>
          <p:cNvPr id="23" name="Tabla 22"/>
          <p:cNvGraphicFramePr>
            <a:graphicFrameLocks noGrp="1"/>
          </p:cNvGraphicFramePr>
          <p:nvPr>
            <p:extLst>
              <p:ext uri="{D42A27DB-BD31-4B8C-83A1-F6EECF244321}">
                <p14:modId xmlns:p14="http://schemas.microsoft.com/office/powerpoint/2010/main" val="2721251879"/>
              </p:ext>
            </p:extLst>
          </p:nvPr>
        </p:nvGraphicFramePr>
        <p:xfrm>
          <a:off x="839416" y="4869552"/>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000" b="1" dirty="0"/>
                        <a:t>buzo</a:t>
                      </a:r>
                    </a:p>
                  </a:txBody>
                  <a:tcPr/>
                </a:tc>
                <a:extLst>
                  <a:ext uri="{0D108BD9-81ED-4DB2-BD59-A6C34878D82A}">
                    <a16:rowId xmlns:a16="http://schemas.microsoft.com/office/drawing/2014/main" xmlns="" val="1100165331"/>
                  </a:ext>
                </a:extLst>
              </a:tr>
            </a:tbl>
          </a:graphicData>
        </a:graphic>
      </p:graphicFrame>
      <p:graphicFrame>
        <p:nvGraphicFramePr>
          <p:cNvPr id="16" name="Tabla 15"/>
          <p:cNvGraphicFramePr>
            <a:graphicFrameLocks noGrp="1"/>
          </p:cNvGraphicFramePr>
          <p:nvPr>
            <p:extLst>
              <p:ext uri="{D42A27DB-BD31-4B8C-83A1-F6EECF244321}">
                <p14:modId xmlns:p14="http://schemas.microsoft.com/office/powerpoint/2010/main" val="885779712"/>
              </p:ext>
            </p:extLst>
          </p:nvPr>
        </p:nvGraphicFramePr>
        <p:xfrm>
          <a:off x="2443615" y="4477135"/>
          <a:ext cx="1131616" cy="79248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xmlns="" val="4127997332"/>
                  </a:ext>
                </a:extLst>
              </a:tr>
              <a:tr h="370840">
                <a:tc>
                  <a:txBody>
                    <a:bodyPr/>
                    <a:lstStyle/>
                    <a:p>
                      <a:pPr algn="ctr"/>
                      <a:r>
                        <a:rPr lang="es-ES" sz="2000" b="1" dirty="0"/>
                        <a:t>buzo</a:t>
                      </a:r>
                    </a:p>
                  </a:txBody>
                  <a:tcPr/>
                </a:tc>
                <a:extLst>
                  <a:ext uri="{0D108BD9-81ED-4DB2-BD59-A6C34878D82A}">
                    <a16:rowId xmlns:a16="http://schemas.microsoft.com/office/drawing/2014/main" xmlns="" val="3340162588"/>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1870679376"/>
              </p:ext>
            </p:extLst>
          </p:nvPr>
        </p:nvGraphicFramePr>
        <p:xfrm>
          <a:off x="3956932" y="4077072"/>
          <a:ext cx="1131616" cy="118872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xmlns="" val="1100165331"/>
                  </a:ext>
                </a:extLst>
              </a:tr>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xmlns="" val="4127997332"/>
                  </a:ext>
                </a:extLst>
              </a:tr>
              <a:tr h="370840">
                <a:tc>
                  <a:txBody>
                    <a:bodyPr/>
                    <a:lstStyle/>
                    <a:p>
                      <a:pPr algn="ctr"/>
                      <a:r>
                        <a:rPr lang="es-ES" sz="2000" b="1" dirty="0"/>
                        <a:t>buzo</a:t>
                      </a:r>
                    </a:p>
                  </a:txBody>
                  <a:tcPr/>
                </a:tc>
                <a:extLst>
                  <a:ext uri="{0D108BD9-81ED-4DB2-BD59-A6C34878D82A}">
                    <a16:rowId xmlns:a16="http://schemas.microsoft.com/office/drawing/2014/main" xmlns="" val="3340162588"/>
                  </a:ext>
                </a:extLst>
              </a:tr>
            </a:tbl>
          </a:graphicData>
        </a:graphic>
      </p:graphicFrame>
    </p:spTree>
    <p:extLst>
      <p:ext uri="{BB962C8B-B14F-4D97-AF65-F5344CB8AC3E}">
        <p14:creationId xmlns:p14="http://schemas.microsoft.com/office/powerpoint/2010/main" val="1380567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20252" y="674848"/>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4000" b="1"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5458285" y="2731011"/>
            <a:ext cx="6022605" cy="3323987"/>
          </a:xfrm>
          <a:prstGeom prst="rect">
            <a:avLst/>
          </a:prstGeom>
          <a:noFill/>
        </p:spPr>
        <p:txBody>
          <a:bodyPr wrap="square" rtlCol="0">
            <a:spAutoFit/>
          </a:bodyPr>
          <a:lstStyle/>
          <a:p>
            <a:pPr>
              <a:lnSpc>
                <a:spcPct val="150000"/>
              </a:lnSpc>
            </a:pPr>
            <a:r>
              <a:rPr lang="es-ES" sz="2000" dirty="0">
                <a:latin typeface="Consolas" panose="020B0609020204030204" pitchFamily="49" charset="0"/>
              </a:rPr>
              <a:t>BEGIN</a:t>
            </a:r>
          </a:p>
          <a:p>
            <a:pPr>
              <a:lnSpc>
                <a:spcPct val="150000"/>
              </a:lnSpc>
            </a:pPr>
            <a:r>
              <a:rPr lang="es-ES" sz="2000" dirty="0">
                <a:latin typeface="Consolas" panose="020B0609020204030204" pitchFamily="49" charset="0"/>
              </a:rPr>
              <a:t>STACK </a:t>
            </a:r>
            <a:r>
              <a:rPr lang="es-ES" sz="2000" dirty="0" err="1">
                <a:latin typeface="Consolas" panose="020B0609020204030204" pitchFamily="49" charset="0"/>
              </a:rPr>
              <a:t>sillaDelDormitorio</a:t>
            </a:r>
            <a:endParaRPr lang="es-ES" sz="2000" dirty="0">
              <a:latin typeface="Consolas" panose="020B0609020204030204" pitchFamily="49" charset="0"/>
            </a:endParaRPr>
          </a:p>
          <a:p>
            <a:pPr lvl="1">
              <a:lnSpc>
                <a:spcPct val="150000"/>
              </a:lnSpc>
            </a:pPr>
            <a:r>
              <a:rPr lang="es-AR" sz="2000" dirty="0">
                <a:latin typeface="Consolas" panose="020B0609020204030204" pitchFamily="49" charset="0"/>
              </a:rPr>
              <a:t>POP(sillaDelDormitorio)</a:t>
            </a:r>
          </a:p>
          <a:p>
            <a:pPr lvl="1">
              <a:lnSpc>
                <a:spcPct val="150000"/>
              </a:lnSpc>
            </a:pPr>
            <a:r>
              <a:rPr lang="es-AR" sz="2000" dirty="0">
                <a:latin typeface="Consolas" panose="020B0609020204030204" pitchFamily="49" charset="0"/>
              </a:rPr>
              <a:t>POP(sillaDelDormitorio) POP(sillaDelDormitorio) </a:t>
            </a:r>
            <a:r>
              <a:rPr lang="es-AR" sz="2000" dirty="0">
                <a:solidFill>
                  <a:srgbClr val="C00000"/>
                </a:solidFill>
                <a:latin typeface="Consolas" panose="020B0609020204030204" pitchFamily="49" charset="0"/>
              </a:rPr>
              <a:t>POP(sillaDelDormitorio)</a:t>
            </a:r>
          </a:p>
          <a:p>
            <a:pPr lvl="1">
              <a:lnSpc>
                <a:spcPct val="150000"/>
              </a:lnSpc>
            </a:pPr>
            <a:r>
              <a:rPr lang="es-AR" sz="2000" dirty="0">
                <a:latin typeface="Consolas" panose="020B0609020204030204" pitchFamily="49" charset="0"/>
              </a:rPr>
              <a:t>END </a:t>
            </a:r>
          </a:p>
        </p:txBody>
      </p:sp>
      <p:graphicFrame>
        <p:nvGraphicFramePr>
          <p:cNvPr id="18" name="Tabla 17"/>
          <p:cNvGraphicFramePr>
            <a:graphicFrameLocks noGrp="1"/>
          </p:cNvGraphicFramePr>
          <p:nvPr>
            <p:extLst>
              <p:ext uri="{D42A27DB-BD31-4B8C-83A1-F6EECF244321}">
                <p14:modId xmlns:p14="http://schemas.microsoft.com/office/powerpoint/2010/main" val="3157207531"/>
              </p:ext>
            </p:extLst>
          </p:nvPr>
        </p:nvGraphicFramePr>
        <p:xfrm>
          <a:off x="1198925" y="3933633"/>
          <a:ext cx="1131616" cy="118872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xmlns="" val="1100165331"/>
                  </a:ext>
                </a:extLst>
              </a:tr>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xmlns="" val="4127997332"/>
                  </a:ext>
                </a:extLst>
              </a:tr>
              <a:tr h="370840">
                <a:tc>
                  <a:txBody>
                    <a:bodyPr/>
                    <a:lstStyle/>
                    <a:p>
                      <a:pPr algn="ctr"/>
                      <a:r>
                        <a:rPr lang="es-ES" sz="2000" b="1" dirty="0"/>
                        <a:t>buzo</a:t>
                      </a:r>
                    </a:p>
                  </a:txBody>
                  <a:tcPr/>
                </a:tc>
                <a:extLst>
                  <a:ext uri="{0D108BD9-81ED-4DB2-BD59-A6C34878D82A}">
                    <a16:rowId xmlns:a16="http://schemas.microsoft.com/office/drawing/2014/main" xmlns="" val="3340162588"/>
                  </a:ext>
                </a:extLst>
              </a:tr>
            </a:tbl>
          </a:graphicData>
        </a:graphic>
      </p:graphicFrame>
      <p:graphicFrame>
        <p:nvGraphicFramePr>
          <p:cNvPr id="19" name="Tabla 18"/>
          <p:cNvGraphicFramePr>
            <a:graphicFrameLocks noGrp="1"/>
          </p:cNvGraphicFramePr>
          <p:nvPr>
            <p:extLst>
              <p:ext uri="{D42A27DB-BD31-4B8C-83A1-F6EECF244321}">
                <p14:modId xmlns:p14="http://schemas.microsoft.com/office/powerpoint/2010/main" val="3914805687"/>
              </p:ext>
            </p:extLst>
          </p:nvPr>
        </p:nvGraphicFramePr>
        <p:xfrm>
          <a:off x="2604592" y="4337519"/>
          <a:ext cx="1131616" cy="79248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xmlns="" val="4127997332"/>
                  </a:ext>
                </a:extLst>
              </a:tr>
              <a:tr h="370840">
                <a:tc>
                  <a:txBody>
                    <a:bodyPr/>
                    <a:lstStyle/>
                    <a:p>
                      <a:pPr algn="ctr"/>
                      <a:r>
                        <a:rPr lang="es-ES" sz="2000" b="1" dirty="0"/>
                        <a:t>buzo</a:t>
                      </a:r>
                    </a:p>
                  </a:txBody>
                  <a:tcPr/>
                </a:tc>
                <a:extLst>
                  <a:ext uri="{0D108BD9-81ED-4DB2-BD59-A6C34878D82A}">
                    <a16:rowId xmlns:a16="http://schemas.microsoft.com/office/drawing/2014/main" xmlns="" val="3340162588"/>
                  </a:ext>
                </a:extLst>
              </a:tr>
            </a:tbl>
          </a:graphicData>
        </a:graphic>
      </p:graphicFrame>
      <p:graphicFrame>
        <p:nvGraphicFramePr>
          <p:cNvPr id="20" name="Tabla 19"/>
          <p:cNvGraphicFramePr>
            <a:graphicFrameLocks noGrp="1"/>
          </p:cNvGraphicFramePr>
          <p:nvPr>
            <p:extLst>
              <p:ext uri="{D42A27DB-BD31-4B8C-83A1-F6EECF244321}">
                <p14:modId xmlns:p14="http://schemas.microsoft.com/office/powerpoint/2010/main" val="2061411091"/>
              </p:ext>
            </p:extLst>
          </p:nvPr>
        </p:nvGraphicFramePr>
        <p:xfrm>
          <a:off x="10148960" y="3717032"/>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xmlns="" val="1100165331"/>
                  </a:ext>
                </a:extLst>
              </a:tr>
            </a:tbl>
          </a:graphicData>
        </a:graphic>
      </p:graphicFrame>
      <p:graphicFrame>
        <p:nvGraphicFramePr>
          <p:cNvPr id="21" name="Tabla 20"/>
          <p:cNvGraphicFramePr>
            <a:graphicFrameLocks noGrp="1"/>
          </p:cNvGraphicFramePr>
          <p:nvPr>
            <p:extLst>
              <p:ext uri="{D42A27DB-BD31-4B8C-83A1-F6EECF244321}">
                <p14:modId xmlns:p14="http://schemas.microsoft.com/office/powerpoint/2010/main" val="560690133"/>
              </p:ext>
            </p:extLst>
          </p:nvPr>
        </p:nvGraphicFramePr>
        <p:xfrm>
          <a:off x="10129695" y="4194884"/>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xmlns="" val="1100165331"/>
                  </a:ext>
                </a:extLst>
              </a:tr>
            </a:tbl>
          </a:graphicData>
        </a:graphic>
      </p:graphicFrame>
      <p:graphicFrame>
        <p:nvGraphicFramePr>
          <p:cNvPr id="25" name="Tabla 24"/>
          <p:cNvGraphicFramePr>
            <a:graphicFrameLocks noGrp="1"/>
          </p:cNvGraphicFramePr>
          <p:nvPr>
            <p:extLst>
              <p:ext uri="{D42A27DB-BD31-4B8C-83A1-F6EECF244321}">
                <p14:modId xmlns:p14="http://schemas.microsoft.com/office/powerpoint/2010/main" val="1696124855"/>
              </p:ext>
            </p:extLst>
          </p:nvPr>
        </p:nvGraphicFramePr>
        <p:xfrm>
          <a:off x="10148960" y="4690228"/>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algn="ctr"/>
                      <a:r>
                        <a:rPr lang="es-ES" sz="2000" b="1" dirty="0"/>
                        <a:t>buzo</a:t>
                      </a:r>
                    </a:p>
                  </a:txBody>
                  <a:tcPr/>
                </a:tc>
                <a:extLst>
                  <a:ext uri="{0D108BD9-81ED-4DB2-BD59-A6C34878D82A}">
                    <a16:rowId xmlns:a16="http://schemas.microsoft.com/office/drawing/2014/main" xmlns="" val="1100165331"/>
                  </a:ext>
                </a:extLst>
              </a:tr>
            </a:tbl>
          </a:graphicData>
        </a:graphic>
      </p:graphicFrame>
      <p:graphicFrame>
        <p:nvGraphicFramePr>
          <p:cNvPr id="26" name="Tabla 25"/>
          <p:cNvGraphicFramePr>
            <a:graphicFrameLocks noGrp="1"/>
          </p:cNvGraphicFramePr>
          <p:nvPr>
            <p:extLst>
              <p:ext uri="{D42A27DB-BD31-4B8C-83A1-F6EECF244321}">
                <p14:modId xmlns:p14="http://schemas.microsoft.com/office/powerpoint/2010/main" val="4083773656"/>
              </p:ext>
            </p:extLst>
          </p:nvPr>
        </p:nvGraphicFramePr>
        <p:xfrm>
          <a:off x="4288109" y="4738994"/>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xmlns="" val="2111252096"/>
                    </a:ext>
                  </a:extLst>
                </a:gridCol>
              </a:tblGrid>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000" b="1" dirty="0"/>
                        <a:t>buzo</a:t>
                      </a:r>
                    </a:p>
                  </a:txBody>
                  <a:tcPr/>
                </a:tc>
                <a:extLst>
                  <a:ext uri="{0D108BD9-81ED-4DB2-BD59-A6C34878D82A}">
                    <a16:rowId xmlns:a16="http://schemas.microsoft.com/office/drawing/2014/main" xmlns="" val="1100165331"/>
                  </a:ext>
                </a:extLst>
              </a:tr>
            </a:tbl>
          </a:graphicData>
        </a:graphic>
      </p:graphicFrame>
    </p:spTree>
    <p:extLst>
      <p:ext uri="{BB962C8B-B14F-4D97-AF65-F5344CB8AC3E}">
        <p14:creationId xmlns:p14="http://schemas.microsoft.com/office/powerpoint/2010/main" val="2849118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847528" y="749234"/>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4000" b="1"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2" name="CuadroTexto 1"/>
          <p:cNvSpPr txBox="1"/>
          <p:nvPr/>
        </p:nvSpPr>
        <p:spPr>
          <a:xfrm>
            <a:off x="4511824" y="2473432"/>
            <a:ext cx="6768752" cy="3416320"/>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Se denominan también: FIFO -&gt; </a:t>
            </a:r>
            <a:r>
              <a:rPr lang="es-AR" sz="2400" dirty="0" err="1"/>
              <a:t>First</a:t>
            </a:r>
            <a:r>
              <a:rPr lang="es-AR" sz="2400" dirty="0"/>
              <a:t> In </a:t>
            </a:r>
            <a:r>
              <a:rPr lang="es-AR" sz="2400" dirty="0" err="1"/>
              <a:t>First</a:t>
            </a:r>
            <a:r>
              <a:rPr lang="es-AR" sz="2400" dirty="0"/>
              <a:t> </a:t>
            </a:r>
            <a:r>
              <a:rPr lang="es-AR" sz="2400" dirty="0" err="1"/>
              <a:t>Out</a:t>
            </a:r>
            <a:r>
              <a:rPr lang="es-AR" sz="2400" dirty="0"/>
              <a:t>), debido a que el primer elemento en entrar será también el primero en salir.</a:t>
            </a:r>
            <a:endParaRPr lang="es-ES" sz="2400" dirty="0"/>
          </a:p>
          <a:p>
            <a:pPr marL="285750" indent="-285750">
              <a:buFont typeface="Wingdings" panose="05000000000000000000" pitchFamily="2" charset="2"/>
              <a:buChar char="ü"/>
            </a:pPr>
            <a:r>
              <a:rPr lang="es-AR" sz="2400" dirty="0"/>
              <a:t>Las operaciones básicas de las pilas son dos:</a:t>
            </a:r>
            <a:br>
              <a:rPr lang="es-AR" sz="2400" dirty="0"/>
            </a:br>
            <a:endParaRPr lang="es-AR" sz="2400" dirty="0"/>
          </a:p>
          <a:p>
            <a:pPr marL="800100" lvl="1" indent="-342900">
              <a:buFont typeface="Arial" panose="020B0604020202020204" pitchFamily="34" charset="0"/>
              <a:buChar char="•"/>
            </a:pPr>
            <a:r>
              <a:rPr lang="es-AR" sz="2400" dirty="0"/>
              <a:t>PUSH (agregar) se realiza por un extremo.</a:t>
            </a:r>
            <a:br>
              <a:rPr lang="es-AR" sz="2400" dirty="0"/>
            </a:br>
            <a:endParaRPr lang="es-AR" sz="2400" dirty="0"/>
          </a:p>
          <a:p>
            <a:pPr marL="800100" lvl="1" indent="-342900">
              <a:buFont typeface="Arial" panose="020B0604020202020204" pitchFamily="34" charset="0"/>
              <a:buChar char="•"/>
            </a:pPr>
            <a:endParaRPr lang="es-AR" sz="2400" dirty="0"/>
          </a:p>
          <a:p>
            <a:pPr marL="800100" lvl="1" indent="-342900">
              <a:buFont typeface="Arial" panose="020B0604020202020204" pitchFamily="34" charset="0"/>
              <a:buChar char="•"/>
            </a:pPr>
            <a:r>
              <a:rPr lang="es-AR" sz="2400" dirty="0"/>
              <a:t>POP (extraer) se realiza por el otro extremo.</a:t>
            </a:r>
          </a:p>
        </p:txBody>
      </p:sp>
      <p:graphicFrame>
        <p:nvGraphicFramePr>
          <p:cNvPr id="24" name="Tabla 23"/>
          <p:cNvGraphicFramePr>
            <a:graphicFrameLocks noGrp="1"/>
          </p:cNvGraphicFramePr>
          <p:nvPr>
            <p:extLst>
              <p:ext uri="{D42A27DB-BD31-4B8C-83A1-F6EECF244321}">
                <p14:modId xmlns:p14="http://schemas.microsoft.com/office/powerpoint/2010/main" val="1609619978"/>
              </p:ext>
            </p:extLst>
          </p:nvPr>
        </p:nvGraphicFramePr>
        <p:xfrm>
          <a:off x="1017632" y="3473497"/>
          <a:ext cx="2847095" cy="396240"/>
        </p:xfrm>
        <a:graphic>
          <a:graphicData uri="http://schemas.openxmlformats.org/drawingml/2006/table">
            <a:tbl>
              <a:tblPr firstRow="1" bandRow="1">
                <a:tableStyleId>{F5AB1C69-6EDB-4FF4-983F-18BD219EF322}</a:tableStyleId>
              </a:tblPr>
              <a:tblGrid>
                <a:gridCol w="569419">
                  <a:extLst>
                    <a:ext uri="{9D8B030D-6E8A-4147-A177-3AD203B41FA5}">
                      <a16:colId xmlns:a16="http://schemas.microsoft.com/office/drawing/2014/main" xmlns="" val="1985092339"/>
                    </a:ext>
                  </a:extLst>
                </a:gridCol>
                <a:gridCol w="569419">
                  <a:extLst>
                    <a:ext uri="{9D8B030D-6E8A-4147-A177-3AD203B41FA5}">
                      <a16:colId xmlns:a16="http://schemas.microsoft.com/office/drawing/2014/main" xmlns="" val="1440030050"/>
                    </a:ext>
                  </a:extLst>
                </a:gridCol>
                <a:gridCol w="569419">
                  <a:extLst>
                    <a:ext uri="{9D8B030D-6E8A-4147-A177-3AD203B41FA5}">
                      <a16:colId xmlns:a16="http://schemas.microsoft.com/office/drawing/2014/main" xmlns="" val="1163542989"/>
                    </a:ext>
                  </a:extLst>
                </a:gridCol>
                <a:gridCol w="569419">
                  <a:extLst>
                    <a:ext uri="{9D8B030D-6E8A-4147-A177-3AD203B41FA5}">
                      <a16:colId xmlns:a16="http://schemas.microsoft.com/office/drawing/2014/main" xmlns="" val="2931322314"/>
                    </a:ext>
                  </a:extLst>
                </a:gridCol>
                <a:gridCol w="569419">
                  <a:extLst>
                    <a:ext uri="{9D8B030D-6E8A-4147-A177-3AD203B41FA5}">
                      <a16:colId xmlns:a16="http://schemas.microsoft.com/office/drawing/2014/main" xmlns="" val="333675160"/>
                    </a:ext>
                  </a:extLst>
                </a:gridCol>
              </a:tblGrid>
              <a:tr h="370840">
                <a:tc>
                  <a:txBody>
                    <a:bodyPr/>
                    <a:lstStyle/>
                    <a:p>
                      <a:pPr algn="ctr"/>
                      <a:r>
                        <a:rPr lang="es-ES" sz="2000" dirty="0">
                          <a:solidFill>
                            <a:schemeClr val="tx1"/>
                          </a:solidFill>
                        </a:rPr>
                        <a:t>1</a:t>
                      </a:r>
                    </a:p>
                  </a:txBody>
                  <a:tcPr/>
                </a:tc>
                <a:tc>
                  <a:txBody>
                    <a:bodyPr/>
                    <a:lstStyle/>
                    <a:p>
                      <a:pPr algn="ctr"/>
                      <a:r>
                        <a:rPr lang="es-ES" sz="2000" dirty="0">
                          <a:solidFill>
                            <a:schemeClr val="tx1"/>
                          </a:solidFill>
                        </a:rPr>
                        <a:t>2</a:t>
                      </a:r>
                    </a:p>
                  </a:txBody>
                  <a:tcPr/>
                </a:tc>
                <a:tc>
                  <a:txBody>
                    <a:bodyPr/>
                    <a:lstStyle/>
                    <a:p>
                      <a:pPr algn="ctr"/>
                      <a:r>
                        <a:rPr lang="es-ES" sz="2000" dirty="0">
                          <a:solidFill>
                            <a:schemeClr val="tx1"/>
                          </a:solidFill>
                        </a:rPr>
                        <a:t>3</a:t>
                      </a:r>
                    </a:p>
                  </a:txBody>
                  <a:tcPr/>
                </a:tc>
                <a:tc>
                  <a:txBody>
                    <a:bodyPr/>
                    <a:lstStyle/>
                    <a:p>
                      <a:pPr algn="ctr"/>
                      <a:r>
                        <a:rPr lang="es-ES" sz="2000" dirty="0">
                          <a:solidFill>
                            <a:schemeClr val="tx1"/>
                          </a:solidFill>
                        </a:rPr>
                        <a:t>4</a:t>
                      </a:r>
                    </a:p>
                  </a:txBody>
                  <a:tcPr/>
                </a:tc>
                <a:tc>
                  <a:txBody>
                    <a:bodyPr/>
                    <a:lstStyle/>
                    <a:p>
                      <a:pPr algn="ctr"/>
                      <a:r>
                        <a:rPr lang="es-ES" sz="2000" dirty="0">
                          <a:solidFill>
                            <a:schemeClr val="tx1"/>
                          </a:solidFill>
                        </a:rPr>
                        <a:t>5</a:t>
                      </a:r>
                    </a:p>
                  </a:txBody>
                  <a:tcPr/>
                </a:tc>
                <a:extLst>
                  <a:ext uri="{0D108BD9-81ED-4DB2-BD59-A6C34878D82A}">
                    <a16:rowId xmlns:a16="http://schemas.microsoft.com/office/drawing/2014/main" xmlns="" val="2615676108"/>
                  </a:ext>
                </a:extLst>
              </a:tr>
            </a:tbl>
          </a:graphicData>
        </a:graphic>
      </p:graphicFrame>
      <p:cxnSp>
        <p:nvCxnSpPr>
          <p:cNvPr id="27" name="Conector recto de flecha 26"/>
          <p:cNvCxnSpPr/>
          <p:nvPr/>
        </p:nvCxnSpPr>
        <p:spPr>
          <a:xfrm flipH="1" flipV="1">
            <a:off x="3719737" y="3869737"/>
            <a:ext cx="1296145" cy="682976"/>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8" name="Conector recto de flecha 27"/>
          <p:cNvCxnSpPr/>
          <p:nvPr/>
        </p:nvCxnSpPr>
        <p:spPr>
          <a:xfrm flipH="1" flipV="1">
            <a:off x="1271464" y="3863402"/>
            <a:ext cx="3744418" cy="17258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30578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12" name="CuadroTexto 11"/>
          <p:cNvSpPr txBox="1"/>
          <p:nvPr/>
        </p:nvSpPr>
        <p:spPr>
          <a:xfrm>
            <a:off x="5047885" y="2760651"/>
            <a:ext cx="7344816" cy="2862322"/>
          </a:xfrm>
          <a:prstGeom prst="rect">
            <a:avLst/>
          </a:prstGeom>
          <a:noFill/>
        </p:spPr>
        <p:txBody>
          <a:bodyPr wrap="square" rtlCol="0">
            <a:spAutoFit/>
          </a:bodyPr>
          <a:lstStyle/>
          <a:p>
            <a:pPr>
              <a:lnSpc>
                <a:spcPct val="150000"/>
              </a:lnSpc>
            </a:pPr>
            <a:r>
              <a:rPr lang="es-ES" sz="2000" b="1" dirty="0">
                <a:latin typeface="Consolas" panose="020B0609020204030204" pitchFamily="49" charset="0"/>
              </a:rPr>
              <a:t>BEGIN</a:t>
            </a:r>
          </a:p>
          <a:p>
            <a:pPr>
              <a:lnSpc>
                <a:spcPct val="150000"/>
              </a:lnSpc>
            </a:pPr>
            <a:r>
              <a:rPr lang="es-ES" sz="2000" b="1" dirty="0">
                <a:latin typeface="Consolas" panose="020B0609020204030204" pitchFamily="49" charset="0"/>
              </a:rPr>
              <a:t>QUEUE </a:t>
            </a:r>
            <a:r>
              <a:rPr lang="es-ES" sz="2000" b="1" dirty="0" err="1">
                <a:latin typeface="Consolas" panose="020B0609020204030204" pitchFamily="49" charset="0"/>
              </a:rPr>
              <a:t>cajaDelSupermercado</a:t>
            </a:r>
            <a:endParaRPr lang="es-ES" sz="2000" b="1" dirty="0">
              <a:latin typeface="Consolas" panose="020B0609020204030204" pitchFamily="49" charset="0"/>
            </a:endParaRPr>
          </a:p>
          <a:p>
            <a:pPr>
              <a:lnSpc>
                <a:spcPct val="150000"/>
              </a:lnSpc>
            </a:pPr>
            <a:r>
              <a:rPr lang="es-ES" sz="2000" b="1" dirty="0">
                <a:latin typeface="Consolas" panose="020B0609020204030204" pitchFamily="49" charset="0"/>
              </a:rPr>
              <a:t>	PUSH(</a:t>
            </a:r>
            <a:r>
              <a:rPr lang="es-ES" sz="2000" b="1" dirty="0" err="1">
                <a:latin typeface="Consolas" panose="020B0609020204030204" pitchFamily="49" charset="0"/>
              </a:rPr>
              <a:t>cajaDelSupermercado</a:t>
            </a:r>
            <a:r>
              <a:rPr lang="es-ES" sz="2000" b="1" dirty="0">
                <a:latin typeface="Consolas" panose="020B0609020204030204" pitchFamily="49" charset="0"/>
              </a:rPr>
              <a:t>, “Judith”)</a:t>
            </a:r>
          </a:p>
          <a:p>
            <a:pPr>
              <a:lnSpc>
                <a:spcPct val="150000"/>
              </a:lnSpc>
            </a:pPr>
            <a:r>
              <a:rPr lang="es-ES" sz="2000" b="1" dirty="0">
                <a:latin typeface="Consolas" panose="020B0609020204030204" pitchFamily="49" charset="0"/>
              </a:rPr>
              <a:t>	PUSH(</a:t>
            </a:r>
            <a:r>
              <a:rPr lang="es-ES" sz="2000" b="1" dirty="0" err="1">
                <a:latin typeface="Consolas" panose="020B0609020204030204" pitchFamily="49" charset="0"/>
              </a:rPr>
              <a:t>cajaDelSupermercado</a:t>
            </a:r>
            <a:r>
              <a:rPr lang="es-ES" sz="2000" b="1" dirty="0">
                <a:latin typeface="Consolas" panose="020B0609020204030204" pitchFamily="49" charset="0"/>
              </a:rPr>
              <a:t>, “Candelaria”)</a:t>
            </a:r>
          </a:p>
          <a:p>
            <a:pPr>
              <a:lnSpc>
                <a:spcPct val="150000"/>
              </a:lnSpc>
            </a:pPr>
            <a:r>
              <a:rPr lang="es-ES" sz="2000" b="1" dirty="0">
                <a:latin typeface="Consolas" panose="020B0609020204030204" pitchFamily="49" charset="0"/>
              </a:rPr>
              <a:t>	PUSH(</a:t>
            </a:r>
            <a:r>
              <a:rPr lang="es-ES" sz="2000" b="1" dirty="0" err="1">
                <a:latin typeface="Consolas" panose="020B0609020204030204" pitchFamily="49" charset="0"/>
              </a:rPr>
              <a:t>cajaDelSupermercado</a:t>
            </a:r>
            <a:r>
              <a:rPr lang="es-ES" sz="2000" b="1" dirty="0">
                <a:latin typeface="Consolas" panose="020B0609020204030204" pitchFamily="49" charset="0"/>
              </a:rPr>
              <a:t>, “Joaquín”)</a:t>
            </a:r>
          </a:p>
          <a:p>
            <a:pPr>
              <a:lnSpc>
                <a:spcPct val="150000"/>
              </a:lnSpc>
            </a:pPr>
            <a:r>
              <a:rPr lang="es-AR" sz="2000" b="1" dirty="0">
                <a:latin typeface="Consolas" panose="020B0609020204030204" pitchFamily="49" charset="0"/>
              </a:rPr>
              <a:t>END</a:t>
            </a:r>
            <a:endParaRPr lang="es-ES" sz="2000" b="1" dirty="0">
              <a:latin typeface="Consolas" panose="020B0609020204030204" pitchFamily="49" charset="0"/>
            </a:endParaRPr>
          </a:p>
        </p:txBody>
      </p:sp>
      <p:graphicFrame>
        <p:nvGraphicFramePr>
          <p:cNvPr id="4" name="Tabla 3"/>
          <p:cNvGraphicFramePr>
            <a:graphicFrameLocks noGrp="1"/>
          </p:cNvGraphicFramePr>
          <p:nvPr>
            <p:extLst>
              <p:ext uri="{D42A27DB-BD31-4B8C-83A1-F6EECF244321}">
                <p14:modId xmlns:p14="http://schemas.microsoft.com/office/powerpoint/2010/main" val="4220548107"/>
              </p:ext>
            </p:extLst>
          </p:nvPr>
        </p:nvGraphicFramePr>
        <p:xfrm>
          <a:off x="336713" y="3211118"/>
          <a:ext cx="1560174"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2627533912"/>
                    </a:ext>
                  </a:extLst>
                </a:gridCol>
              </a:tblGrid>
              <a:tr h="649365">
                <a:tc>
                  <a:txBody>
                    <a:bodyPr/>
                    <a:lstStyle/>
                    <a:p>
                      <a:pPr algn="ctr"/>
                      <a:r>
                        <a:rPr lang="es-ES" sz="2400" dirty="0">
                          <a:solidFill>
                            <a:schemeClr val="tx1"/>
                          </a:solidFill>
                        </a:rPr>
                        <a:t>Judith</a:t>
                      </a:r>
                    </a:p>
                  </a:txBody>
                  <a:tcPr anchor="ctr"/>
                </a:tc>
                <a:extLst>
                  <a:ext uri="{0D108BD9-81ED-4DB2-BD59-A6C34878D82A}">
                    <a16:rowId xmlns:a16="http://schemas.microsoft.com/office/drawing/2014/main" xmlns="" val="1825286392"/>
                  </a:ext>
                </a:extLst>
              </a:tr>
            </a:tbl>
          </a:graphicData>
        </a:graphic>
      </p:graphicFrame>
      <p:graphicFrame>
        <p:nvGraphicFramePr>
          <p:cNvPr id="14" name="Tabla 13"/>
          <p:cNvGraphicFramePr>
            <a:graphicFrameLocks noGrp="1"/>
          </p:cNvGraphicFramePr>
          <p:nvPr>
            <p:extLst>
              <p:ext uri="{D42A27DB-BD31-4B8C-83A1-F6EECF244321}">
                <p14:modId xmlns:p14="http://schemas.microsoft.com/office/powerpoint/2010/main" val="835709661"/>
              </p:ext>
            </p:extLst>
          </p:nvPr>
        </p:nvGraphicFramePr>
        <p:xfrm>
          <a:off x="335360" y="4007681"/>
          <a:ext cx="3120348"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2627533912"/>
                    </a:ext>
                  </a:extLst>
                </a:gridCol>
                <a:gridCol w="1560174">
                  <a:extLst>
                    <a:ext uri="{9D8B030D-6E8A-4147-A177-3AD203B41FA5}">
                      <a16:colId xmlns:a16="http://schemas.microsoft.com/office/drawing/2014/main" xmlns="" val="452351694"/>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extLst>
                  <a:ext uri="{0D108BD9-81ED-4DB2-BD59-A6C34878D82A}">
                    <a16:rowId xmlns:a16="http://schemas.microsoft.com/office/drawing/2014/main" xmlns="" val="1825286392"/>
                  </a:ext>
                </a:extLst>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3558495111"/>
              </p:ext>
            </p:extLst>
          </p:nvPr>
        </p:nvGraphicFramePr>
        <p:xfrm>
          <a:off x="335360" y="4889388"/>
          <a:ext cx="4680522"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2627533912"/>
                    </a:ext>
                  </a:extLst>
                </a:gridCol>
                <a:gridCol w="1560174">
                  <a:extLst>
                    <a:ext uri="{9D8B030D-6E8A-4147-A177-3AD203B41FA5}">
                      <a16:colId xmlns:a16="http://schemas.microsoft.com/office/drawing/2014/main" xmlns="" val="452351694"/>
                    </a:ext>
                  </a:extLst>
                </a:gridCol>
                <a:gridCol w="1560174">
                  <a:extLst>
                    <a:ext uri="{9D8B030D-6E8A-4147-A177-3AD203B41FA5}">
                      <a16:colId xmlns:a16="http://schemas.microsoft.com/office/drawing/2014/main" xmlns="" val="1766310343"/>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xmlns="" val="1825286392"/>
                  </a:ext>
                </a:extLst>
              </a:tr>
            </a:tbl>
          </a:graphicData>
        </a:graphic>
      </p:graphicFrame>
    </p:spTree>
    <p:extLst>
      <p:ext uri="{BB962C8B-B14F-4D97-AF65-F5344CB8AC3E}">
        <p14:creationId xmlns:p14="http://schemas.microsoft.com/office/powerpoint/2010/main" val="3334400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18" name="Rectángulo 17"/>
          <p:cNvSpPr/>
          <p:nvPr/>
        </p:nvSpPr>
        <p:spPr>
          <a:xfrm>
            <a:off x="5447928" y="2491030"/>
            <a:ext cx="6888088" cy="3323987"/>
          </a:xfrm>
          <a:prstGeom prst="rect">
            <a:avLst/>
          </a:prstGeom>
          <a:noFill/>
        </p:spPr>
        <p:txBody>
          <a:bodyPr wrap="square" rtlCol="0">
            <a:spAutoFit/>
          </a:bodyPr>
          <a:lstStyle/>
          <a:p>
            <a:pPr>
              <a:lnSpc>
                <a:spcPct val="150000"/>
              </a:lnSpc>
            </a:pPr>
            <a:r>
              <a:rPr lang="es-ES" sz="2000" b="1" dirty="0">
                <a:latin typeface="Consolas" panose="020B0609020204030204" pitchFamily="49" charset="0"/>
              </a:rPr>
              <a:t>BEGIN</a:t>
            </a:r>
          </a:p>
          <a:p>
            <a:pPr>
              <a:lnSpc>
                <a:spcPct val="150000"/>
              </a:lnSpc>
            </a:pPr>
            <a:r>
              <a:rPr lang="es-ES" sz="2000" b="1" dirty="0">
                <a:latin typeface="Consolas" panose="020B0609020204030204" pitchFamily="49" charset="0"/>
              </a:rPr>
              <a:t>QUEUE </a:t>
            </a:r>
            <a:r>
              <a:rPr lang="es-ES" sz="2000" b="1" dirty="0" err="1">
                <a:latin typeface="Consolas" panose="020B0609020204030204" pitchFamily="49" charset="0"/>
              </a:rPr>
              <a:t>cajaDelSupermercado</a:t>
            </a:r>
            <a:endParaRPr lang="es-ES" sz="2000" b="1" dirty="0">
              <a:latin typeface="Consolas" panose="020B0609020204030204" pitchFamily="49" charset="0"/>
            </a:endParaRPr>
          </a:p>
          <a:p>
            <a:pPr>
              <a:lnSpc>
                <a:spcPct val="150000"/>
              </a:lnSpc>
            </a:pPr>
            <a:r>
              <a:rPr lang="es-AR" sz="2000" b="1" dirty="0">
                <a:latin typeface="Consolas" panose="020B0609020204030204" pitchFamily="49" charset="0"/>
              </a:rPr>
              <a:t>	POP(cajaDelSupermercado) 	POP(cajaDelSupermercado) 	POP(cajaDelSupermercado) 	</a:t>
            </a:r>
            <a:r>
              <a:rPr lang="es-AR" sz="2000" b="1" dirty="0">
                <a:solidFill>
                  <a:srgbClr val="C00000"/>
                </a:solidFill>
                <a:latin typeface="Consolas" panose="020B0609020204030204" pitchFamily="49" charset="0"/>
              </a:rPr>
              <a:t>POP(cajaDelSupermercado) -&gt; ERROR</a:t>
            </a:r>
          </a:p>
          <a:p>
            <a:pPr>
              <a:lnSpc>
                <a:spcPct val="150000"/>
              </a:lnSpc>
            </a:pPr>
            <a:r>
              <a:rPr lang="es-ES" sz="2000" b="1" dirty="0">
                <a:latin typeface="Consolas" panose="020B0609020204030204" pitchFamily="49" charset="0"/>
              </a:rPr>
              <a:t>END</a:t>
            </a:r>
          </a:p>
        </p:txBody>
      </p:sp>
      <p:graphicFrame>
        <p:nvGraphicFramePr>
          <p:cNvPr id="19" name="Tabla 18"/>
          <p:cNvGraphicFramePr>
            <a:graphicFrameLocks noGrp="1"/>
          </p:cNvGraphicFramePr>
          <p:nvPr>
            <p:extLst>
              <p:ext uri="{D42A27DB-BD31-4B8C-83A1-F6EECF244321}">
                <p14:modId xmlns:p14="http://schemas.microsoft.com/office/powerpoint/2010/main" val="2506260158"/>
              </p:ext>
            </p:extLst>
          </p:nvPr>
        </p:nvGraphicFramePr>
        <p:xfrm>
          <a:off x="479376" y="3635843"/>
          <a:ext cx="4680522"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2627533912"/>
                    </a:ext>
                  </a:extLst>
                </a:gridCol>
                <a:gridCol w="1560174">
                  <a:extLst>
                    <a:ext uri="{9D8B030D-6E8A-4147-A177-3AD203B41FA5}">
                      <a16:colId xmlns:a16="http://schemas.microsoft.com/office/drawing/2014/main" xmlns="" val="452351694"/>
                    </a:ext>
                  </a:extLst>
                </a:gridCol>
                <a:gridCol w="1560174">
                  <a:extLst>
                    <a:ext uri="{9D8B030D-6E8A-4147-A177-3AD203B41FA5}">
                      <a16:colId xmlns:a16="http://schemas.microsoft.com/office/drawing/2014/main" xmlns="" val="1766310343"/>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xmlns="" val="1825286392"/>
                  </a:ext>
                </a:extLst>
              </a:tr>
            </a:tbl>
          </a:graphicData>
        </a:graphic>
      </p:graphicFrame>
      <p:graphicFrame>
        <p:nvGraphicFramePr>
          <p:cNvPr id="20" name="Tabla 19"/>
          <p:cNvGraphicFramePr>
            <a:graphicFrameLocks noGrp="1"/>
          </p:cNvGraphicFramePr>
          <p:nvPr>
            <p:extLst>
              <p:ext uri="{D42A27DB-BD31-4B8C-83A1-F6EECF244321}">
                <p14:modId xmlns:p14="http://schemas.microsoft.com/office/powerpoint/2010/main" val="430862423"/>
              </p:ext>
            </p:extLst>
          </p:nvPr>
        </p:nvGraphicFramePr>
        <p:xfrm>
          <a:off x="479376" y="4503883"/>
          <a:ext cx="3120348"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452351694"/>
                    </a:ext>
                  </a:extLst>
                </a:gridCol>
                <a:gridCol w="1560174">
                  <a:extLst>
                    <a:ext uri="{9D8B030D-6E8A-4147-A177-3AD203B41FA5}">
                      <a16:colId xmlns:a16="http://schemas.microsoft.com/office/drawing/2014/main" xmlns="" val="1766310343"/>
                    </a:ext>
                  </a:extLst>
                </a:gridCol>
              </a:tblGrid>
              <a:tr h="649365">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xmlns="" val="1825286392"/>
                  </a:ext>
                </a:extLst>
              </a:tr>
            </a:tbl>
          </a:graphicData>
        </a:graphic>
      </p:graphicFrame>
      <p:graphicFrame>
        <p:nvGraphicFramePr>
          <p:cNvPr id="21" name="Tabla 20"/>
          <p:cNvGraphicFramePr>
            <a:graphicFrameLocks noGrp="1"/>
          </p:cNvGraphicFramePr>
          <p:nvPr>
            <p:extLst>
              <p:ext uri="{D42A27DB-BD31-4B8C-83A1-F6EECF244321}">
                <p14:modId xmlns:p14="http://schemas.microsoft.com/office/powerpoint/2010/main" val="1493065728"/>
              </p:ext>
            </p:extLst>
          </p:nvPr>
        </p:nvGraphicFramePr>
        <p:xfrm>
          <a:off x="501045" y="5371923"/>
          <a:ext cx="1560174"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xmlns="" val="1766310343"/>
                    </a:ext>
                  </a:extLst>
                </a:gridCol>
              </a:tblGrid>
              <a:tr h="649365">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xmlns="" val="1825286392"/>
                  </a:ext>
                </a:extLst>
              </a:tr>
            </a:tbl>
          </a:graphicData>
        </a:graphic>
      </p:graphicFrame>
    </p:spTree>
    <p:extLst>
      <p:ext uri="{BB962C8B-B14F-4D97-AF65-F5344CB8AC3E}">
        <p14:creationId xmlns:p14="http://schemas.microsoft.com/office/powerpoint/2010/main" val="2235546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2677656"/>
          </a:xfrm>
          <a:prstGeom prst="rect">
            <a:avLst/>
          </a:prstGeom>
          <a:noFill/>
        </p:spPr>
        <p:txBody>
          <a:bodyPr wrap="square" rtlCol="0">
            <a:spAutoFit/>
          </a:bodyPr>
          <a:lstStyle/>
          <a:p>
            <a:r>
              <a:rPr lang="es-AR" sz="2400" dirty="0"/>
              <a:t>Diseñar un algoritmo que recorra las butacas de una sala de cine y determine cuántas butacas</a:t>
            </a:r>
          </a:p>
          <a:p>
            <a:r>
              <a:rPr lang="es-AR" sz="2400" dirty="0"/>
              <a:t>desocupadas hay en la sala. Suponga que inicialmente tiene un </a:t>
            </a:r>
            <a:r>
              <a:rPr lang="es-AR" sz="2400" dirty="0" err="1"/>
              <a:t>array</a:t>
            </a:r>
            <a:r>
              <a:rPr lang="es-AR" sz="2400" dirty="0"/>
              <a:t> (arreglo) con valores</a:t>
            </a:r>
          </a:p>
          <a:p>
            <a:r>
              <a:rPr lang="es-AR" sz="2400" dirty="0"/>
              <a:t>booleanos que si es verdadero(true) implica que está ocupada y si es falso(false) la butaca está</a:t>
            </a:r>
          </a:p>
          <a:p>
            <a:r>
              <a:rPr lang="es-AR" sz="2400" dirty="0"/>
              <a:t>desocupada.</a:t>
            </a:r>
            <a:endParaRPr lang="es-AR" sz="66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11934844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2308324"/>
          </a:xfrm>
          <a:prstGeom prst="rect">
            <a:avLst/>
          </a:prstGeom>
          <a:noFill/>
        </p:spPr>
        <p:txBody>
          <a:bodyPr wrap="square" rtlCol="0">
            <a:spAutoFit/>
          </a:bodyPr>
          <a:lstStyle/>
          <a:p>
            <a:r>
              <a:rPr lang="es-AR" sz="2400" dirty="0"/>
              <a:t>Diseñar un algoritmo que a partir de una pila inicial de tres elementos devuelva una pila invertida. La pila contiene números enteros como se muestra en la figura. Al comienzo la pila está vacía, se deben apilar los siguientes elementos: 1,2,3 y luego invertir su orden.</a:t>
            </a:r>
            <a:endParaRPr lang="es-AR" sz="80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pic>
        <p:nvPicPr>
          <p:cNvPr id="2" name="Imagen 1"/>
          <p:cNvPicPr>
            <a:picLocks noChangeAspect="1"/>
          </p:cNvPicPr>
          <p:nvPr/>
        </p:nvPicPr>
        <p:blipFill>
          <a:blip r:embed="rId3"/>
          <a:stretch>
            <a:fillRect/>
          </a:stretch>
        </p:blipFill>
        <p:spPr>
          <a:xfrm>
            <a:off x="695400" y="5021094"/>
            <a:ext cx="6527622" cy="1360234"/>
          </a:xfrm>
          <a:prstGeom prst="rect">
            <a:avLst/>
          </a:prstGeom>
        </p:spPr>
      </p:pic>
    </p:spTree>
    <p:extLst>
      <p:ext uri="{BB962C8B-B14F-4D97-AF65-F5344CB8AC3E}">
        <p14:creationId xmlns:p14="http://schemas.microsoft.com/office/powerpoint/2010/main" val="725410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2448272"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5"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dirty="0"/>
                <a:t>Árbole</a:t>
              </a:r>
              <a:r>
                <a:rPr lang="es-AR" sz="3200" kern="1200" dirty="0"/>
                <a:t>s</a:t>
              </a:r>
              <a:endParaRPr lang="es-ES" sz="3200" kern="1200" dirty="0"/>
            </a:p>
          </p:txBody>
        </p:sp>
      </p:grpSp>
      <p:sp>
        <p:nvSpPr>
          <p:cNvPr id="15" name="CuadroTexto 14"/>
          <p:cNvSpPr txBox="1"/>
          <p:nvPr/>
        </p:nvSpPr>
        <p:spPr>
          <a:xfrm>
            <a:off x="7106750" y="2202705"/>
            <a:ext cx="4968552"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s-AR" sz="2400" dirty="0"/>
              <a:t>Son estructuras </a:t>
            </a:r>
            <a:r>
              <a:rPr lang="es-AR" sz="2400" b="1" dirty="0"/>
              <a:t>no lineales.</a:t>
            </a:r>
          </a:p>
          <a:p>
            <a:pPr marL="285750" indent="-285750">
              <a:lnSpc>
                <a:spcPct val="150000"/>
              </a:lnSpc>
              <a:buFont typeface="Wingdings" panose="05000000000000000000" pitchFamily="2" charset="2"/>
              <a:buChar char="ü"/>
            </a:pPr>
            <a:r>
              <a:rPr lang="es-AR" sz="2400" dirty="0"/>
              <a:t>Un árbol consta de un conjunto finito de elementos, denominados </a:t>
            </a:r>
            <a:r>
              <a:rPr lang="es-AR" sz="2400" b="1" dirty="0"/>
              <a:t>nodos </a:t>
            </a:r>
            <a:r>
              <a:rPr lang="es-AR" sz="2400" dirty="0"/>
              <a:t>y un conjunto finito de líneas dirigidas, denominadas </a:t>
            </a:r>
            <a:r>
              <a:rPr lang="es-AR" sz="2400" b="1" dirty="0"/>
              <a:t>ramas</a:t>
            </a:r>
            <a:r>
              <a:rPr lang="es-AR" sz="2400" dirty="0"/>
              <a:t>, que conectan los nodos.</a:t>
            </a:r>
          </a:p>
          <a:p>
            <a:pPr marL="285750" indent="-285750">
              <a:lnSpc>
                <a:spcPct val="150000"/>
              </a:lnSpc>
              <a:buFont typeface="Wingdings" panose="05000000000000000000" pitchFamily="2" charset="2"/>
              <a:buChar char="ü"/>
            </a:pPr>
            <a:r>
              <a:rPr lang="es-AR" sz="2400" dirty="0"/>
              <a:t>El número de ramas asociado con un nodo es el </a:t>
            </a:r>
            <a:r>
              <a:rPr lang="es-AR" sz="2400" b="1" dirty="0"/>
              <a:t>grado </a:t>
            </a:r>
            <a:r>
              <a:rPr lang="es-AR" sz="2400" dirty="0"/>
              <a:t>del nodo. </a:t>
            </a:r>
          </a:p>
        </p:txBody>
      </p:sp>
      <p:grpSp>
        <p:nvGrpSpPr>
          <p:cNvPr id="10" name="Grupo 9"/>
          <p:cNvGrpSpPr/>
          <p:nvPr/>
        </p:nvGrpSpPr>
        <p:grpSpPr>
          <a:xfrm>
            <a:off x="370585" y="2924945"/>
            <a:ext cx="6736165" cy="3312368"/>
            <a:chOff x="370585" y="2924944"/>
            <a:chExt cx="7105670" cy="3543379"/>
          </a:xfrm>
        </p:grpSpPr>
        <p:pic>
          <p:nvPicPr>
            <p:cNvPr id="4" name="Imagen 3"/>
            <p:cNvPicPr>
              <a:picLocks noChangeAspect="1"/>
            </p:cNvPicPr>
            <p:nvPr/>
          </p:nvPicPr>
          <p:blipFill>
            <a:blip r:embed="rId3"/>
            <a:stretch>
              <a:fillRect/>
            </a:stretch>
          </p:blipFill>
          <p:spPr>
            <a:xfrm>
              <a:off x="370585" y="2924944"/>
              <a:ext cx="7105670" cy="3543379"/>
            </a:xfrm>
            <a:prstGeom prst="rect">
              <a:avLst/>
            </a:prstGeom>
          </p:spPr>
        </p:pic>
        <p:grpSp>
          <p:nvGrpSpPr>
            <p:cNvPr id="8" name="Grupo 7"/>
            <p:cNvGrpSpPr/>
            <p:nvPr/>
          </p:nvGrpSpPr>
          <p:grpSpPr>
            <a:xfrm>
              <a:off x="1765623" y="4152493"/>
              <a:ext cx="3391398" cy="1311895"/>
              <a:chOff x="1765623" y="4152493"/>
              <a:chExt cx="3391398" cy="1311895"/>
            </a:xfrm>
          </p:grpSpPr>
          <p:sp>
            <p:nvSpPr>
              <p:cNvPr id="7" name="CuadroTexto 6"/>
              <p:cNvSpPr txBox="1"/>
              <p:nvPr/>
            </p:nvSpPr>
            <p:spPr>
              <a:xfrm>
                <a:off x="4347927" y="4152493"/>
                <a:ext cx="432048" cy="523220"/>
              </a:xfrm>
              <a:prstGeom prst="rect">
                <a:avLst/>
              </a:prstGeom>
              <a:noFill/>
            </p:spPr>
            <p:txBody>
              <a:bodyPr wrap="square" rtlCol="0">
                <a:spAutoFit/>
              </a:bodyPr>
              <a:lstStyle/>
              <a:p>
                <a:r>
                  <a:rPr lang="es-ES" sz="2800" dirty="0"/>
                  <a:t>W</a:t>
                </a:r>
                <a:endParaRPr lang="es-ES" dirty="0"/>
              </a:p>
            </p:txBody>
          </p:sp>
          <p:sp>
            <p:nvSpPr>
              <p:cNvPr id="22" name="CuadroTexto 21"/>
              <p:cNvSpPr txBox="1"/>
              <p:nvPr/>
            </p:nvSpPr>
            <p:spPr>
              <a:xfrm>
                <a:off x="1765623" y="4941168"/>
                <a:ext cx="432048" cy="523220"/>
              </a:xfrm>
              <a:prstGeom prst="rect">
                <a:avLst/>
              </a:prstGeom>
              <a:noFill/>
            </p:spPr>
            <p:txBody>
              <a:bodyPr wrap="square" rtlCol="0">
                <a:spAutoFit/>
              </a:bodyPr>
              <a:lstStyle/>
              <a:p>
                <a:r>
                  <a:rPr lang="es-ES" sz="2800" dirty="0"/>
                  <a:t>A</a:t>
                </a:r>
                <a:endParaRPr lang="es-ES" dirty="0"/>
              </a:p>
            </p:txBody>
          </p:sp>
          <p:sp>
            <p:nvSpPr>
              <p:cNvPr id="24" name="CuadroTexto 23"/>
              <p:cNvSpPr txBox="1"/>
              <p:nvPr/>
            </p:nvSpPr>
            <p:spPr>
              <a:xfrm>
                <a:off x="2468439" y="4895189"/>
                <a:ext cx="432048" cy="523220"/>
              </a:xfrm>
              <a:prstGeom prst="rect">
                <a:avLst/>
              </a:prstGeom>
              <a:noFill/>
            </p:spPr>
            <p:txBody>
              <a:bodyPr wrap="square" rtlCol="0">
                <a:spAutoFit/>
              </a:bodyPr>
              <a:lstStyle/>
              <a:p>
                <a:r>
                  <a:rPr lang="es-ES" sz="2800" dirty="0"/>
                  <a:t>B</a:t>
                </a:r>
                <a:endParaRPr lang="es-ES" dirty="0"/>
              </a:p>
            </p:txBody>
          </p:sp>
          <p:sp>
            <p:nvSpPr>
              <p:cNvPr id="25" name="CuadroTexto 24"/>
              <p:cNvSpPr txBox="1"/>
              <p:nvPr/>
            </p:nvSpPr>
            <p:spPr>
              <a:xfrm>
                <a:off x="3090594" y="4895189"/>
                <a:ext cx="432048" cy="523220"/>
              </a:xfrm>
              <a:prstGeom prst="rect">
                <a:avLst/>
              </a:prstGeom>
              <a:noFill/>
            </p:spPr>
            <p:txBody>
              <a:bodyPr wrap="square" rtlCol="0">
                <a:spAutoFit/>
              </a:bodyPr>
              <a:lstStyle/>
              <a:p>
                <a:r>
                  <a:rPr lang="es-ES" sz="2800" dirty="0"/>
                  <a:t>C</a:t>
                </a:r>
                <a:endParaRPr lang="es-ES" dirty="0"/>
              </a:p>
            </p:txBody>
          </p:sp>
          <p:sp>
            <p:nvSpPr>
              <p:cNvPr id="26" name="CuadroTexto 25"/>
              <p:cNvSpPr txBox="1"/>
              <p:nvPr/>
            </p:nvSpPr>
            <p:spPr>
              <a:xfrm>
                <a:off x="4053442" y="4941168"/>
                <a:ext cx="432048" cy="523220"/>
              </a:xfrm>
              <a:prstGeom prst="rect">
                <a:avLst/>
              </a:prstGeom>
              <a:noFill/>
            </p:spPr>
            <p:txBody>
              <a:bodyPr wrap="square" rtlCol="0">
                <a:spAutoFit/>
              </a:bodyPr>
              <a:lstStyle/>
              <a:p>
                <a:r>
                  <a:rPr lang="es-ES" sz="2800" dirty="0"/>
                  <a:t>D</a:t>
                </a:r>
                <a:endParaRPr lang="es-ES" dirty="0"/>
              </a:p>
            </p:txBody>
          </p:sp>
          <p:sp>
            <p:nvSpPr>
              <p:cNvPr id="27" name="CuadroTexto 26"/>
              <p:cNvSpPr txBox="1"/>
              <p:nvPr/>
            </p:nvSpPr>
            <p:spPr>
              <a:xfrm>
                <a:off x="4724973" y="4941168"/>
                <a:ext cx="432048" cy="523220"/>
              </a:xfrm>
              <a:prstGeom prst="rect">
                <a:avLst/>
              </a:prstGeom>
              <a:noFill/>
            </p:spPr>
            <p:txBody>
              <a:bodyPr wrap="square" rtlCol="0">
                <a:spAutoFit/>
              </a:bodyPr>
              <a:lstStyle/>
              <a:p>
                <a:r>
                  <a:rPr lang="es-ES" sz="2800" dirty="0"/>
                  <a:t>E</a:t>
                </a:r>
                <a:endParaRPr lang="es-ES" dirty="0"/>
              </a:p>
            </p:txBody>
          </p:sp>
        </p:grpSp>
      </p:grpSp>
    </p:spTree>
    <p:extLst>
      <p:ext uri="{BB962C8B-B14F-4D97-AF65-F5344CB8AC3E}">
        <p14:creationId xmlns:p14="http://schemas.microsoft.com/office/powerpoint/2010/main" val="20798799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ext uri="{D42A27DB-BD31-4B8C-83A1-F6EECF244321}">
                <p14:modId xmlns:p14="http://schemas.microsoft.com/office/powerpoint/2010/main" val="1239310313"/>
              </p:ext>
            </p:extLst>
          </p:nvPr>
        </p:nvGraphicFramePr>
        <p:xfrm>
          <a:off x="4367808" y="2329766"/>
          <a:ext cx="2808312" cy="405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Tree>
    <p:extLst>
      <p:ext uri="{BB962C8B-B14F-4D97-AF65-F5344CB8AC3E}">
        <p14:creationId xmlns:p14="http://schemas.microsoft.com/office/powerpoint/2010/main" val="24718558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981647" y="1125906"/>
            <a:ext cx="8228708" cy="4308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0000"/>
          </a:bodyPr>
          <a:lstStyle/>
          <a:p>
            <a:r>
              <a:rPr lang="es-ES" dirty="0"/>
              <a:t>Elementos Informáticos</a:t>
            </a:r>
          </a:p>
        </p:txBody>
      </p:sp>
      <p:sp>
        <p:nvSpPr>
          <p:cNvPr id="7" name="CuadroTexto 6"/>
          <p:cNvSpPr txBox="1"/>
          <p:nvPr/>
        </p:nvSpPr>
        <p:spPr>
          <a:xfrm>
            <a:off x="623393" y="1628801"/>
            <a:ext cx="2290167" cy="584775"/>
          </a:xfrm>
          <a:prstGeom prst="rect">
            <a:avLst/>
          </a:prstGeom>
          <a:noFill/>
        </p:spPr>
        <p:txBody>
          <a:bodyPr wrap="square" rtlCol="0">
            <a:spAutoFit/>
          </a:bodyPr>
          <a:lstStyle/>
          <a:p>
            <a:r>
              <a:rPr lang="es-ES" sz="3200" b="1" dirty="0"/>
              <a:t>SOFTWARE</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4" y="1556793"/>
            <a:ext cx="6629930" cy="4956874"/>
          </a:xfrm>
          <a:prstGeom prst="rect">
            <a:avLst/>
          </a:prstGeom>
        </p:spPr>
      </p:pic>
      <p:sp>
        <p:nvSpPr>
          <p:cNvPr id="9" name="CuadroTexto 8"/>
          <p:cNvSpPr txBox="1"/>
          <p:nvPr/>
        </p:nvSpPr>
        <p:spPr>
          <a:xfrm>
            <a:off x="623392" y="2500907"/>
            <a:ext cx="2290167" cy="3847207"/>
          </a:xfrm>
          <a:prstGeom prst="rect">
            <a:avLst/>
          </a:prstGeom>
          <a:noFill/>
        </p:spPr>
        <p:txBody>
          <a:bodyPr wrap="square" rtlCol="0">
            <a:spAutoFit/>
          </a:bodyPr>
          <a:lstStyle/>
          <a:p>
            <a:r>
              <a:rPr lang="es-ES" sz="2400" i="1" dirty="0"/>
              <a:t>Conjunto de:</a:t>
            </a:r>
          </a:p>
          <a:p>
            <a:pPr marL="285750" indent="-285750">
              <a:lnSpc>
                <a:spcPct val="200000"/>
              </a:lnSpc>
              <a:buFont typeface="Arial" panose="020B0604020202020204" pitchFamily="34" charset="0"/>
              <a:buChar char="•"/>
            </a:pPr>
            <a:r>
              <a:rPr lang="es-ES" sz="2200" i="1" dirty="0"/>
              <a:t>Programas</a:t>
            </a:r>
          </a:p>
          <a:p>
            <a:pPr marL="285750" indent="-285750">
              <a:lnSpc>
                <a:spcPct val="200000"/>
              </a:lnSpc>
              <a:buFont typeface="Arial" panose="020B0604020202020204" pitchFamily="34" charset="0"/>
              <a:buChar char="•"/>
            </a:pPr>
            <a:r>
              <a:rPr lang="es-ES" sz="2200" i="1" dirty="0"/>
              <a:t>Procedimientos</a:t>
            </a:r>
          </a:p>
          <a:p>
            <a:pPr marL="285750" indent="-285750">
              <a:lnSpc>
                <a:spcPct val="200000"/>
              </a:lnSpc>
              <a:buFont typeface="Arial" panose="020B0604020202020204" pitchFamily="34" charset="0"/>
              <a:buChar char="•"/>
            </a:pPr>
            <a:r>
              <a:rPr lang="es-ES" sz="2200" i="1" dirty="0"/>
              <a:t>Reglas</a:t>
            </a:r>
          </a:p>
          <a:p>
            <a:pPr marL="285750" indent="-285750">
              <a:lnSpc>
                <a:spcPct val="200000"/>
              </a:lnSpc>
              <a:buFont typeface="Arial" panose="020B0604020202020204" pitchFamily="34" charset="0"/>
              <a:buChar char="•"/>
            </a:pPr>
            <a:r>
              <a:rPr lang="es-ES" sz="2200" i="1" dirty="0"/>
              <a:t>Documentación</a:t>
            </a:r>
          </a:p>
          <a:p>
            <a:pPr marL="285750" indent="-285750">
              <a:lnSpc>
                <a:spcPct val="200000"/>
              </a:lnSpc>
              <a:buFont typeface="Arial" panose="020B0604020202020204" pitchFamily="34" charset="0"/>
              <a:buChar char="•"/>
            </a:pPr>
            <a:r>
              <a:rPr lang="es-ES" sz="2200" i="1" dirty="0"/>
              <a:t>Datos</a:t>
            </a:r>
          </a:p>
        </p:txBody>
      </p:sp>
    </p:spTree>
    <p:extLst>
      <p:ext uri="{BB962C8B-B14F-4D97-AF65-F5344CB8AC3E}">
        <p14:creationId xmlns:p14="http://schemas.microsoft.com/office/powerpoint/2010/main" val="33474730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2366563"/>
            <a:ext cx="3528392"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2" name="CuadroTexto 1"/>
          <p:cNvSpPr txBox="1"/>
          <p:nvPr/>
        </p:nvSpPr>
        <p:spPr>
          <a:xfrm>
            <a:off x="6055808" y="2274598"/>
            <a:ext cx="5733914" cy="4401205"/>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Sirven para dar un orden determinado a los elementos de una lista.</a:t>
            </a:r>
          </a:p>
          <a:p>
            <a:pPr marL="285750" indent="-285750">
              <a:buFont typeface="Wingdings" panose="05000000000000000000" pitchFamily="2" charset="2"/>
              <a:buChar char="ü"/>
            </a:pPr>
            <a:r>
              <a:rPr lang="es-AR" sz="2400" dirty="0"/>
              <a:t>Ordenar listas en orden alfabético u orden numérico</a:t>
            </a:r>
            <a:r>
              <a:rPr lang="es-ES" sz="2400" dirty="0"/>
              <a:t>. -&gt; Muy usual.</a:t>
            </a:r>
          </a:p>
          <a:p>
            <a:pPr marL="285750" indent="-285750">
              <a:buFont typeface="Wingdings" panose="05000000000000000000" pitchFamily="2" charset="2"/>
              <a:buChar char="ü"/>
            </a:pPr>
            <a:r>
              <a:rPr lang="es-ES" sz="2400" dirty="0"/>
              <a:t>El orden puede ser ascendente (de menor a mayor) o descendente (de </a:t>
            </a:r>
            <a:r>
              <a:rPr lang="es-AR" sz="2400" dirty="0"/>
              <a:t>mayor a menor).</a:t>
            </a:r>
          </a:p>
          <a:p>
            <a:pPr marL="285750" indent="-285750">
              <a:buFont typeface="Wingdings" panose="05000000000000000000" pitchFamily="2" charset="2"/>
              <a:buChar char="ü"/>
            </a:pPr>
            <a:r>
              <a:rPr lang="es-AR" sz="2400" dirty="0"/>
              <a:t>Algunos algoritmos de ordenación son:</a:t>
            </a:r>
          </a:p>
          <a:p>
            <a:pPr marL="742950" lvl="1" indent="-285750">
              <a:buFont typeface="Wingdings" panose="05000000000000000000" pitchFamily="2" charset="2"/>
              <a:buChar char="§"/>
            </a:pPr>
            <a:r>
              <a:rPr lang="es-AR" dirty="0"/>
              <a:t> </a:t>
            </a:r>
            <a:r>
              <a:rPr lang="es-ES" sz="2200" b="1" dirty="0"/>
              <a:t>Ordenamiento por Inserción.</a:t>
            </a:r>
          </a:p>
          <a:p>
            <a:pPr marL="800100" lvl="1" indent="-342900">
              <a:buFont typeface="Wingdings" panose="05000000000000000000" pitchFamily="2" charset="2"/>
              <a:buChar char="§"/>
            </a:pPr>
            <a:r>
              <a:rPr lang="es-ES" sz="2200" b="1" dirty="0"/>
              <a:t>Algoritmo de la Burbuja.</a:t>
            </a:r>
          </a:p>
          <a:p>
            <a:pPr marL="800100" lvl="1" indent="-342900">
              <a:buFont typeface="Wingdings" panose="05000000000000000000" pitchFamily="2" charset="2"/>
              <a:buChar char="§"/>
            </a:pPr>
            <a:r>
              <a:rPr lang="es-ES" sz="2200" b="1" dirty="0"/>
              <a:t>Ordenamiento por Selección.</a:t>
            </a:r>
          </a:p>
          <a:p>
            <a:pPr marL="800100" lvl="1" indent="-342900">
              <a:buFont typeface="Wingdings" panose="05000000000000000000" pitchFamily="2" charset="2"/>
              <a:buChar char="§"/>
            </a:pPr>
            <a:r>
              <a:rPr lang="es-ES" sz="2200" b="1" dirty="0"/>
              <a:t>Algoritmo Quick-</a:t>
            </a:r>
            <a:r>
              <a:rPr lang="es-ES" sz="2200" b="1" dirty="0" err="1"/>
              <a:t>Sort</a:t>
            </a:r>
            <a:endParaRPr lang="es-ES" sz="2200" b="1" dirty="0"/>
          </a:p>
        </p:txBody>
      </p:sp>
      <p:pic>
        <p:nvPicPr>
          <p:cNvPr id="14" name="Imagen 13"/>
          <p:cNvPicPr>
            <a:picLocks noChangeAspect="1"/>
          </p:cNvPicPr>
          <p:nvPr/>
        </p:nvPicPr>
        <p:blipFill rotWithShape="1">
          <a:blip r:embed="rId8">
            <a:extLst>
              <a:ext uri="{28A0092B-C50C-407E-A947-70E740481C1C}">
                <a14:useLocalDpi xmlns:a14="http://schemas.microsoft.com/office/drawing/2010/main" val="0"/>
              </a:ext>
            </a:extLst>
          </a:blip>
          <a:srcRect l="9213" r="7325"/>
          <a:stretch/>
        </p:blipFill>
        <p:spPr>
          <a:xfrm>
            <a:off x="662429" y="3039720"/>
            <a:ext cx="3450318" cy="3100476"/>
          </a:xfrm>
          <a:prstGeom prst="rect">
            <a:avLst/>
          </a:prstGeom>
        </p:spPr>
      </p:pic>
      <p:pic>
        <p:nvPicPr>
          <p:cNvPr id="4" name="Imagen 3"/>
          <p:cNvPicPr>
            <a:picLocks noChangeAspect="1"/>
          </p:cNvPicPr>
          <p:nvPr/>
        </p:nvPicPr>
        <p:blipFill rotWithShape="1">
          <a:blip r:embed="rId9">
            <a:extLst>
              <a:ext uri="{28A0092B-C50C-407E-A947-70E740481C1C}">
                <a14:useLocalDpi xmlns:a14="http://schemas.microsoft.com/office/drawing/2010/main" val="0"/>
              </a:ext>
            </a:extLst>
          </a:blip>
          <a:srcRect b="18767"/>
          <a:stretch/>
        </p:blipFill>
        <p:spPr>
          <a:xfrm>
            <a:off x="2168710" y="4612475"/>
            <a:ext cx="3810000" cy="2063328"/>
          </a:xfrm>
          <a:prstGeom prst="rect">
            <a:avLst/>
          </a:prstGeom>
        </p:spPr>
      </p:pic>
    </p:spTree>
    <p:extLst>
      <p:ext uri="{BB962C8B-B14F-4D97-AF65-F5344CB8AC3E}">
        <p14:creationId xmlns:p14="http://schemas.microsoft.com/office/powerpoint/2010/main" val="30205421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473320" y="3140968"/>
            <a:ext cx="2890684"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1696151" y="2778549"/>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4" name="Imagen 3"/>
          <p:cNvPicPr>
            <a:picLocks noChangeAspect="1"/>
          </p:cNvPicPr>
          <p:nvPr/>
        </p:nvPicPr>
        <p:blipFill>
          <a:blip r:embed="rId8"/>
          <a:stretch>
            <a:fillRect/>
          </a:stretch>
        </p:blipFill>
        <p:spPr>
          <a:xfrm>
            <a:off x="458826" y="4329736"/>
            <a:ext cx="2637968" cy="2317773"/>
          </a:xfrm>
          <a:prstGeom prst="rect">
            <a:avLst/>
          </a:prstGeom>
        </p:spPr>
      </p:pic>
      <p:pic>
        <p:nvPicPr>
          <p:cNvPr id="15" name="Imagen 14"/>
          <p:cNvPicPr>
            <a:picLocks noChangeAspect="1"/>
          </p:cNvPicPr>
          <p:nvPr/>
        </p:nvPicPr>
        <p:blipFill>
          <a:blip r:embed="rId9"/>
          <a:stretch>
            <a:fillRect/>
          </a:stretch>
        </p:blipFill>
        <p:spPr>
          <a:xfrm>
            <a:off x="4953771" y="1805820"/>
            <a:ext cx="5256584" cy="4677118"/>
          </a:xfrm>
          <a:prstGeom prst="rect">
            <a:avLst/>
          </a:prstGeom>
        </p:spPr>
      </p:pic>
      <p:sp>
        <p:nvSpPr>
          <p:cNvPr id="17" name="CuadroTexto 16"/>
          <p:cNvSpPr txBox="1"/>
          <p:nvPr/>
        </p:nvSpPr>
        <p:spPr>
          <a:xfrm>
            <a:off x="10431970" y="1974504"/>
            <a:ext cx="1368152" cy="707886"/>
          </a:xfrm>
          <a:prstGeom prst="wedgeRectCallout">
            <a:avLst>
              <a:gd name="adj1" fmla="val -75733"/>
              <a:gd name="adj2" fmla="val 944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sp>
        <p:nvSpPr>
          <p:cNvPr id="19" name="CuadroTexto 18"/>
          <p:cNvSpPr txBox="1"/>
          <p:nvPr/>
        </p:nvSpPr>
        <p:spPr>
          <a:xfrm>
            <a:off x="10431970" y="3417086"/>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2º ITERACIÓN</a:t>
            </a:r>
          </a:p>
        </p:txBody>
      </p:sp>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532028" y="1040194"/>
            <a:ext cx="2831976"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spTree>
    <p:extLst>
      <p:ext uri="{BB962C8B-B14F-4D97-AF65-F5344CB8AC3E}">
        <p14:creationId xmlns:p14="http://schemas.microsoft.com/office/powerpoint/2010/main" val="39402862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uadroTexto 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473320" y="3140968"/>
            <a:ext cx="2890684"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1696151" y="2778549"/>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4" name="Imagen 3"/>
          <p:cNvPicPr>
            <a:picLocks noChangeAspect="1"/>
          </p:cNvPicPr>
          <p:nvPr/>
        </p:nvPicPr>
        <p:blipFill>
          <a:blip r:embed="rId5"/>
          <a:stretch>
            <a:fillRect/>
          </a:stretch>
        </p:blipFill>
        <p:spPr>
          <a:xfrm>
            <a:off x="458826" y="4329736"/>
            <a:ext cx="2637968" cy="2317773"/>
          </a:xfrm>
          <a:prstGeom prst="rect">
            <a:avLst/>
          </a:prstGeom>
        </p:spPr>
      </p:pic>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532028" y="1040194"/>
            <a:ext cx="2831976"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pic>
        <p:nvPicPr>
          <p:cNvPr id="5" name="Ordenamiento por Inserción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21517" y="1931052"/>
            <a:ext cx="7655573" cy="4306260"/>
          </a:xfrm>
          <a:prstGeom prst="rect">
            <a:avLst/>
          </a:prstGeom>
        </p:spPr>
      </p:pic>
    </p:spTree>
    <p:extLst>
      <p:ext uri="{BB962C8B-B14F-4D97-AF65-F5344CB8AC3E}">
        <p14:creationId xmlns:p14="http://schemas.microsoft.com/office/powerpoint/2010/main" val="19569926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2" y="2996952"/>
            <a:ext cx="2588679"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de la burbuja</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373660" y="4077072"/>
            <a:ext cx="5218284" cy="2677656"/>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Este algoritmo consiste en comparar cada elemento de la lista con el siguiente (por parejas), si no están en el orden correcto, se intercambian entre sí sus valores. </a:t>
            </a:r>
          </a:p>
          <a:p>
            <a:pPr marL="342900" indent="-342900">
              <a:buFont typeface="Wingdings" panose="05000000000000000000" pitchFamily="2" charset="2"/>
              <a:buChar char="ü"/>
            </a:pPr>
            <a:r>
              <a:rPr lang="es-AR" sz="2400" dirty="0"/>
              <a:t>El valor más pequeño flota hasta el principio de la lista.</a:t>
            </a:r>
            <a:endParaRPr lang="es-ES" sz="2400" dirty="0"/>
          </a:p>
        </p:txBody>
      </p:sp>
      <p:pic>
        <p:nvPicPr>
          <p:cNvPr id="17" name="Imagen 16"/>
          <p:cNvPicPr>
            <a:picLocks noChangeAspect="1"/>
          </p:cNvPicPr>
          <p:nvPr/>
        </p:nvPicPr>
        <p:blipFill rotWithShape="1">
          <a:blip r:embed="rId8"/>
          <a:srcRect r="25929"/>
          <a:stretch/>
        </p:blipFill>
        <p:spPr>
          <a:xfrm>
            <a:off x="5446876" y="1823570"/>
            <a:ext cx="6506749" cy="4931158"/>
          </a:xfrm>
          <a:prstGeom prst="rect">
            <a:avLst/>
          </a:prstGeom>
        </p:spPr>
      </p:pic>
      <p:sp>
        <p:nvSpPr>
          <p:cNvPr id="18" name="Rectángulo 17"/>
          <p:cNvSpPr/>
          <p:nvPr/>
        </p:nvSpPr>
        <p:spPr>
          <a:xfrm>
            <a:off x="10210356" y="2910476"/>
            <a:ext cx="1743270"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19" name="Rectángulo 18"/>
          <p:cNvSpPr/>
          <p:nvPr/>
        </p:nvSpPr>
        <p:spPr>
          <a:xfrm>
            <a:off x="11201177" y="3658517"/>
            <a:ext cx="752448"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0" name="CuadroTexto 19"/>
          <p:cNvSpPr txBox="1"/>
          <p:nvPr/>
        </p:nvSpPr>
        <p:spPr>
          <a:xfrm>
            <a:off x="10740275" y="1184797"/>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pic>
        <p:nvPicPr>
          <p:cNvPr id="21" name="Imagen 20"/>
          <p:cNvPicPr>
            <a:picLocks noChangeAspect="1"/>
          </p:cNvPicPr>
          <p:nvPr/>
        </p:nvPicPr>
        <p:blipFill rotWithShape="1">
          <a:blip r:embed="rId9" cstate="print">
            <a:extLst>
              <a:ext uri="{28A0092B-C50C-407E-A947-70E740481C1C}">
                <a14:useLocalDpi xmlns:a14="http://schemas.microsoft.com/office/drawing/2010/main" val="0"/>
              </a:ext>
            </a:extLst>
          </a:blip>
          <a:srcRect l="14978" r="19976"/>
          <a:stretch/>
        </p:blipFill>
        <p:spPr>
          <a:xfrm>
            <a:off x="2982091" y="3648548"/>
            <a:ext cx="614763" cy="548045"/>
          </a:xfrm>
          <a:prstGeom prst="rect">
            <a:avLst/>
          </a:prstGeom>
        </p:spPr>
      </p:pic>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08223" y="3025716"/>
            <a:ext cx="1049905" cy="1049905"/>
          </a:xfrm>
          <a:prstGeom prst="rect">
            <a:avLst/>
          </a:prstGeom>
        </p:spPr>
      </p:pic>
      <p:sp>
        <p:nvSpPr>
          <p:cNvPr id="25" name="CuadroTexto 2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6"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316004" y="1090413"/>
            <a:ext cx="289606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spTree>
    <p:extLst>
      <p:ext uri="{BB962C8B-B14F-4D97-AF65-F5344CB8AC3E}">
        <p14:creationId xmlns:p14="http://schemas.microsoft.com/office/powerpoint/2010/main" val="3463155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2" y="2996952"/>
            <a:ext cx="2588679"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de la burbuja</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8" name="Rectángulo 17"/>
          <p:cNvSpPr/>
          <p:nvPr/>
        </p:nvSpPr>
        <p:spPr>
          <a:xfrm>
            <a:off x="10210356" y="2910476"/>
            <a:ext cx="1743270"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19" name="Rectángulo 18"/>
          <p:cNvSpPr/>
          <p:nvPr/>
        </p:nvSpPr>
        <p:spPr>
          <a:xfrm>
            <a:off x="11201177" y="3658517"/>
            <a:ext cx="752448"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39084" y="4655945"/>
            <a:ext cx="1049905" cy="1049905"/>
          </a:xfrm>
          <a:prstGeom prst="rect">
            <a:avLst/>
          </a:prstGeom>
        </p:spPr>
      </p:pic>
      <p:sp>
        <p:nvSpPr>
          <p:cNvPr id="25" name="CuadroTexto 2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6"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63629" y="1126485"/>
            <a:ext cx="289606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pic>
        <p:nvPicPr>
          <p:cNvPr id="4" name="Ordenamiento Burbuj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390586" y="1931413"/>
            <a:ext cx="7654931" cy="4305899"/>
          </a:xfrm>
          <a:prstGeom prst="rect">
            <a:avLst/>
          </a:prstGeom>
        </p:spPr>
      </p:pic>
    </p:spTree>
    <p:extLst>
      <p:ext uri="{BB962C8B-B14F-4D97-AF65-F5344CB8AC3E}">
        <p14:creationId xmlns:p14="http://schemas.microsoft.com/office/powerpoint/2010/main" val="34084430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Ordenamiento por Selección</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159648" y="4371679"/>
            <a:ext cx="6408712" cy="230832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Similar al método de la burbuja.</a:t>
            </a:r>
          </a:p>
          <a:p>
            <a:pPr marL="342900" indent="-342900">
              <a:buFont typeface="Wingdings" panose="05000000000000000000" pitchFamily="2" charset="2"/>
              <a:buChar char="ü"/>
            </a:pPr>
            <a:r>
              <a:rPr lang="es-AR" sz="2400" dirty="0"/>
              <a:t>Primero recorre toda la lista buscando el </a:t>
            </a:r>
            <a:r>
              <a:rPr lang="es-AR" sz="2400" b="1" dirty="0"/>
              <a:t>menor/mayor</a:t>
            </a:r>
            <a:r>
              <a:rPr lang="es-AR" sz="2400" dirty="0"/>
              <a:t> de todos los elementos.</a:t>
            </a:r>
          </a:p>
          <a:p>
            <a:pPr marL="342900" indent="-342900">
              <a:buFont typeface="Wingdings" panose="05000000000000000000" pitchFamily="2" charset="2"/>
              <a:buChar char="ü"/>
            </a:pPr>
            <a:r>
              <a:rPr lang="es-AR" sz="2400" dirty="0"/>
              <a:t> En la siguiente iteración se recorre nuevamente la lista pero comenzando en </a:t>
            </a:r>
            <a:r>
              <a:rPr lang="es-AR" sz="2400" b="1" dirty="0"/>
              <a:t>el segundo elemento</a:t>
            </a:r>
            <a:r>
              <a:rPr lang="es-AR" sz="2400" dirty="0"/>
              <a:t>.</a:t>
            </a:r>
            <a:endParaRPr lang="es-ES" sz="3200" dirty="0"/>
          </a:p>
        </p:txBody>
      </p:sp>
      <p:pic>
        <p:nvPicPr>
          <p:cNvPr id="4" name="Imagen 3"/>
          <p:cNvPicPr>
            <a:picLocks noChangeAspect="1"/>
          </p:cNvPicPr>
          <p:nvPr/>
        </p:nvPicPr>
        <p:blipFill rotWithShape="1">
          <a:blip r:embed="rId8"/>
          <a:srcRect r="13962"/>
          <a:stretch/>
        </p:blipFill>
        <p:spPr>
          <a:xfrm>
            <a:off x="6239997" y="1651811"/>
            <a:ext cx="5616624" cy="5233573"/>
          </a:xfrm>
          <a:prstGeom prst="rect">
            <a:avLst/>
          </a:prstGeom>
        </p:spPr>
      </p:pic>
      <p:sp>
        <p:nvSpPr>
          <p:cNvPr id="5" name="CuadroTexto 4"/>
          <p:cNvSpPr txBox="1"/>
          <p:nvPr/>
        </p:nvSpPr>
        <p:spPr>
          <a:xfrm>
            <a:off x="10740275" y="1184797"/>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sp>
        <p:nvSpPr>
          <p:cNvPr id="17" name="CuadroTexto 16"/>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8"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43899" y="1174833"/>
            <a:ext cx="319199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spTree>
    <p:extLst>
      <p:ext uri="{BB962C8B-B14F-4D97-AF65-F5344CB8AC3E}">
        <p14:creationId xmlns:p14="http://schemas.microsoft.com/office/powerpoint/2010/main" val="34376678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Ordenamiento por Selección</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7" name="CuadroTexto 16"/>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8"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43899" y="1174833"/>
            <a:ext cx="319199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pic>
        <p:nvPicPr>
          <p:cNvPr id="6" name="ordenamiento por selecció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333031" y="1943278"/>
            <a:ext cx="7505824" cy="4222026"/>
          </a:xfrm>
          <a:prstGeom prst="rect">
            <a:avLst/>
          </a:prstGeom>
        </p:spPr>
      </p:pic>
    </p:spTree>
    <p:extLst>
      <p:ext uri="{BB962C8B-B14F-4D97-AF65-F5344CB8AC3E}">
        <p14:creationId xmlns:p14="http://schemas.microsoft.com/office/powerpoint/2010/main" val="10859805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Quick-</a:t>
            </a:r>
            <a:r>
              <a:rPr lang="es-ES" dirty="0" err="1"/>
              <a:t>sort</a:t>
            </a:r>
            <a:endParaRPr lang="es-ES" dirty="0"/>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4309420" y="2168385"/>
            <a:ext cx="7882580" cy="427809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Este tipo de algoritmos se basa en la técnica "divide y vencerás”.</a:t>
            </a:r>
          </a:p>
          <a:p>
            <a:pPr marL="342900" indent="-342900">
              <a:buFont typeface="Wingdings" panose="05000000000000000000" pitchFamily="2" charset="2"/>
              <a:buChar char="ü"/>
            </a:pPr>
            <a:r>
              <a:rPr lang="es-AR" sz="2400" dirty="0"/>
              <a:t>Pasos del algoritmo:</a:t>
            </a:r>
          </a:p>
          <a:p>
            <a:pPr marL="800100" lvl="1" indent="-342900">
              <a:buFont typeface="Wingdings" panose="05000000000000000000" pitchFamily="2" charset="2"/>
              <a:buChar char="§"/>
            </a:pPr>
            <a:r>
              <a:rPr lang="es-AR" sz="2000" dirty="0"/>
              <a:t>Elegir el elemento </a:t>
            </a:r>
            <a:r>
              <a:rPr lang="es-AR" sz="2000" b="1" dirty="0"/>
              <a:t>pivote</a:t>
            </a:r>
            <a:r>
              <a:rPr lang="es-AR" sz="2000" dirty="0"/>
              <a:t>.</a:t>
            </a:r>
          </a:p>
          <a:p>
            <a:pPr marL="800100" lvl="1" indent="-342900">
              <a:buFont typeface="Wingdings" panose="05000000000000000000" pitchFamily="2" charset="2"/>
              <a:buChar char="§"/>
            </a:pPr>
            <a:r>
              <a:rPr lang="es-AR" sz="2000" dirty="0"/>
              <a:t>Resituar los demás elementos de la lista a cada lado del pivote, de manera que a un lado queden todos los menores que él, y al otro los mayores. En este momento, el pivote ocupa exactamente el lugar que le corresponderá en la lista ordenada.</a:t>
            </a:r>
          </a:p>
          <a:p>
            <a:pPr marL="800100" lvl="1" indent="-342900">
              <a:buFont typeface="Wingdings" panose="05000000000000000000" pitchFamily="2" charset="2"/>
              <a:buChar char="§"/>
            </a:pPr>
            <a:r>
              <a:rPr lang="es-AR" sz="2000" dirty="0"/>
              <a:t>La lista queda separada en dos </a:t>
            </a:r>
            <a:r>
              <a:rPr lang="es-AR" sz="2000" dirty="0" err="1"/>
              <a:t>sublistas</a:t>
            </a:r>
            <a:r>
              <a:rPr lang="es-AR" sz="2000" dirty="0"/>
              <a:t>, una formada por los elementos a la izquierda del pivote, y otra por los elementos a su derecha.</a:t>
            </a:r>
          </a:p>
          <a:p>
            <a:pPr marL="800100" lvl="1" indent="-342900">
              <a:buFont typeface="Wingdings" panose="05000000000000000000" pitchFamily="2" charset="2"/>
              <a:buChar char="§"/>
            </a:pPr>
            <a:r>
              <a:rPr lang="es-AR" sz="2000" dirty="0"/>
              <a:t>Repetir este proceso para cada </a:t>
            </a:r>
            <a:r>
              <a:rPr lang="es-AR" sz="2000" dirty="0" err="1"/>
              <a:t>sublista</a:t>
            </a:r>
            <a:r>
              <a:rPr lang="es-AR" sz="2000" dirty="0"/>
              <a:t> mientras éstas contengan más de un elemento.</a:t>
            </a:r>
            <a:endParaRPr lang="es-AR" sz="2800" dirty="0"/>
          </a:p>
        </p:txBody>
      </p:sp>
      <p:sp>
        <p:nvSpPr>
          <p:cNvPr id="15" name="CuadroTexto 1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7"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9623779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Quick-</a:t>
            </a:r>
            <a:r>
              <a:rPr lang="es-ES" dirty="0" err="1"/>
              <a:t>sort</a:t>
            </a:r>
            <a:endParaRPr lang="es-ES" dirty="0"/>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5" name="CuadroTexto 1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7"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pic>
        <p:nvPicPr>
          <p:cNvPr id="5" name="Imagen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1944" y="2124144"/>
            <a:ext cx="4762450" cy="4020757"/>
          </a:xfrm>
          <a:prstGeom prst="rect">
            <a:avLst/>
          </a:prstGeom>
        </p:spPr>
      </p:pic>
    </p:spTree>
    <p:extLst>
      <p:ext uri="{BB962C8B-B14F-4D97-AF65-F5344CB8AC3E}">
        <p14:creationId xmlns:p14="http://schemas.microsoft.com/office/powerpoint/2010/main" val="36327315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6023992" y="2619772"/>
            <a:ext cx="5324284" cy="3416320"/>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La búsqueda de un elemento dado en una lista.</a:t>
            </a:r>
          </a:p>
          <a:p>
            <a:pPr marL="342900" indent="-342900">
              <a:buFont typeface="Wingdings" panose="05000000000000000000" pitchFamily="2" charset="2"/>
              <a:buChar char="ü"/>
            </a:pPr>
            <a:r>
              <a:rPr lang="es-AR" sz="2400" dirty="0"/>
              <a:t>Tarea muy usual.</a:t>
            </a:r>
          </a:p>
          <a:p>
            <a:pPr marL="342900" indent="-342900">
              <a:buFont typeface="Wingdings" panose="05000000000000000000" pitchFamily="2" charset="2"/>
              <a:buChar char="ü"/>
            </a:pPr>
            <a:r>
              <a:rPr lang="es-AR" sz="2400" dirty="0"/>
              <a:t>Dos algoritmos típicos que realizan esta tarea son:</a:t>
            </a:r>
          </a:p>
          <a:p>
            <a:pPr marL="800100" lvl="1" indent="-342900">
              <a:buFont typeface="Wingdings" panose="05000000000000000000" pitchFamily="2" charset="2"/>
              <a:buChar char="ü"/>
            </a:pPr>
            <a:r>
              <a:rPr lang="es-AR" sz="2400" dirty="0"/>
              <a:t>Búsqueda </a:t>
            </a:r>
            <a:r>
              <a:rPr lang="es-AR" sz="2400" b="1" dirty="0"/>
              <a:t>secuencial -&gt; LISTAS NO ORDENADAS</a:t>
            </a:r>
          </a:p>
          <a:p>
            <a:pPr marL="800100" lvl="1" indent="-342900">
              <a:buFont typeface="Wingdings" panose="05000000000000000000" pitchFamily="2" charset="2"/>
              <a:buChar char="ü"/>
            </a:pPr>
            <a:r>
              <a:rPr lang="es-AR" sz="2400" dirty="0"/>
              <a:t>Búsqueda </a:t>
            </a:r>
            <a:r>
              <a:rPr lang="es-AR" sz="2400" b="1" dirty="0"/>
              <a:t>binaria </a:t>
            </a:r>
            <a:r>
              <a:rPr lang="es-AR" sz="2400" dirty="0"/>
              <a:t>o dicotómica. </a:t>
            </a:r>
            <a:r>
              <a:rPr lang="es-AR" sz="2400" b="1" dirty="0"/>
              <a:t>-&gt; LISTAS ORDENADAS</a:t>
            </a:r>
            <a:endParaRPr lang="es-AR" sz="3600" b="1" dirty="0"/>
          </a:p>
        </p:txBody>
      </p:sp>
      <p:grpSp>
        <p:nvGrpSpPr>
          <p:cNvPr id="15" name="Grupo 14"/>
          <p:cNvGrpSpPr/>
          <p:nvPr/>
        </p:nvGrpSpPr>
        <p:grpSpPr>
          <a:xfrm>
            <a:off x="623392" y="177281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pic>
        <p:nvPicPr>
          <p:cNvPr id="2" name="Imagen 1"/>
          <p:cNvPicPr>
            <a:picLocks noChangeAspect="1"/>
          </p:cNvPicPr>
          <p:nvPr/>
        </p:nvPicPr>
        <p:blipFill rotWithShape="1">
          <a:blip r:embed="rId8">
            <a:extLst>
              <a:ext uri="{28A0092B-C50C-407E-A947-70E740481C1C}">
                <a14:useLocalDpi xmlns:a14="http://schemas.microsoft.com/office/drawing/2010/main" val="0"/>
              </a:ext>
            </a:extLst>
          </a:blip>
          <a:srcRect l="21024" r="21482"/>
          <a:stretch/>
        </p:blipFill>
        <p:spPr>
          <a:xfrm>
            <a:off x="623392" y="2413556"/>
            <a:ext cx="4896544" cy="4140030"/>
          </a:xfrm>
          <a:prstGeom prst="rect">
            <a:avLst/>
          </a:prstGeom>
        </p:spPr>
      </p:pic>
      <p:sp>
        <p:nvSpPr>
          <p:cNvPr id="19" name="CuadroTexto 1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1874355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a:spLocks noGrp="1"/>
          </p:cNvSpPr>
          <p:nvPr>
            <p:ph type="title"/>
          </p:nvPr>
        </p:nvSpPr>
        <p:spPr>
          <a:xfrm>
            <a:off x="1981647" y="1125906"/>
            <a:ext cx="8228708" cy="4308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0000"/>
          </a:bodyPr>
          <a:lstStyle/>
          <a:p>
            <a:r>
              <a:rPr lang="es-ES" dirty="0"/>
              <a:t>Elementos Informáticos</a:t>
            </a:r>
          </a:p>
        </p:txBody>
      </p:sp>
      <p:pic>
        <p:nvPicPr>
          <p:cNvPr id="4" name="Imagen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82991" y="1916832"/>
            <a:ext cx="6706661" cy="3921919"/>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417" y="2464881"/>
            <a:ext cx="541844" cy="541844"/>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639" y="2083381"/>
            <a:ext cx="1481760" cy="1481760"/>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4178" y="2371987"/>
            <a:ext cx="644417" cy="644417"/>
          </a:xfrm>
          <a:prstGeom prst="rect">
            <a:avLst/>
          </a:prstGeom>
        </p:spPr>
      </p:pic>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6104" y="2345942"/>
            <a:ext cx="794313" cy="794313"/>
          </a:xfrm>
          <a:prstGeom prst="rect">
            <a:avLst/>
          </a:prstGeom>
        </p:spPr>
      </p:pic>
      <p:pic>
        <p:nvPicPr>
          <p:cNvPr id="9" name="Imagen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7385" y="2294305"/>
            <a:ext cx="799783" cy="799783"/>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4683" y="2360445"/>
            <a:ext cx="792088" cy="792088"/>
          </a:xfrm>
          <a:prstGeom prst="rect">
            <a:avLst/>
          </a:prstGeom>
        </p:spPr>
      </p:pic>
      <p:pic>
        <p:nvPicPr>
          <p:cNvPr id="13" name="Imagen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14998" y="5589950"/>
            <a:ext cx="905221" cy="905221"/>
          </a:xfrm>
          <a:prstGeom prst="rect">
            <a:avLst/>
          </a:prstGeom>
        </p:spPr>
      </p:pic>
      <p:pic>
        <p:nvPicPr>
          <p:cNvPr id="12" name="Imagen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42399" y="5336730"/>
            <a:ext cx="1192238" cy="1192238"/>
          </a:xfrm>
          <a:prstGeom prst="rect">
            <a:avLst/>
          </a:prstGeom>
        </p:spPr>
      </p:pic>
      <p:pic>
        <p:nvPicPr>
          <p:cNvPr id="11" name="Imagen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794" y="5589949"/>
            <a:ext cx="685800" cy="685800"/>
          </a:xfrm>
          <a:prstGeom prst="rect">
            <a:avLst/>
          </a:prstGeom>
        </p:spPr>
      </p:pic>
      <p:pic>
        <p:nvPicPr>
          <p:cNvPr id="14" name="Imagen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56183" y="5676919"/>
            <a:ext cx="630985" cy="630985"/>
          </a:xfrm>
          <a:prstGeom prst="rect">
            <a:avLst/>
          </a:prstGeom>
        </p:spPr>
      </p:pic>
      <p:pic>
        <p:nvPicPr>
          <p:cNvPr id="15" name="Imagen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0417" y="5632118"/>
            <a:ext cx="886355" cy="886355"/>
          </a:xfrm>
          <a:prstGeom prst="rect">
            <a:avLst/>
          </a:prstGeom>
        </p:spPr>
      </p:pic>
      <p:pic>
        <p:nvPicPr>
          <p:cNvPr id="16" name="Imagen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91402" y="5661585"/>
            <a:ext cx="720080" cy="720080"/>
          </a:xfrm>
          <a:prstGeom prst="rect">
            <a:avLst/>
          </a:prstGeom>
        </p:spPr>
      </p:pic>
      <p:sp>
        <p:nvSpPr>
          <p:cNvPr id="17" name="CuadroTexto 16"/>
          <p:cNvSpPr txBox="1"/>
          <p:nvPr/>
        </p:nvSpPr>
        <p:spPr>
          <a:xfrm>
            <a:off x="623392" y="1650892"/>
            <a:ext cx="2962225" cy="584775"/>
          </a:xfrm>
          <a:prstGeom prst="rect">
            <a:avLst/>
          </a:prstGeom>
          <a:noFill/>
        </p:spPr>
        <p:txBody>
          <a:bodyPr wrap="square" rtlCol="0">
            <a:spAutoFit/>
          </a:bodyPr>
          <a:lstStyle/>
          <a:p>
            <a:r>
              <a:rPr lang="es-ES" sz="3200" b="1" dirty="0"/>
              <a:t>COMPUTADORA</a:t>
            </a:r>
          </a:p>
        </p:txBody>
      </p:sp>
    </p:spTree>
    <p:extLst>
      <p:ext uri="{BB962C8B-B14F-4D97-AF65-F5344CB8AC3E}">
        <p14:creationId xmlns:p14="http://schemas.microsoft.com/office/powerpoint/2010/main" val="21318137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3607185" y="2159263"/>
            <a:ext cx="8299972" cy="1569660"/>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Recorre secuencialmente la lista: Comienza en la primera posición de la lista y se detiene cuando encuentra el </a:t>
            </a:r>
            <a:r>
              <a:rPr lang="es-AR" sz="2400" b="1" dirty="0"/>
              <a:t>elemento buscado </a:t>
            </a:r>
            <a:r>
              <a:rPr lang="es-AR" sz="2400" dirty="0"/>
              <a:t>o bien se alcanza el </a:t>
            </a:r>
            <a:r>
              <a:rPr lang="es-AR" sz="2400" b="1" dirty="0"/>
              <a:t>final de la lista </a:t>
            </a:r>
            <a:r>
              <a:rPr lang="es-AR" sz="2400" dirty="0"/>
              <a:t>sin haberlo encontrado.</a:t>
            </a:r>
            <a:endParaRPr lang="es-AR" sz="4400" b="1" dirty="0"/>
          </a:p>
        </p:txBody>
      </p:sp>
      <p:grpSp>
        <p:nvGrpSpPr>
          <p:cNvPr id="15" name="Grupo 14"/>
          <p:cNvGrpSpPr/>
          <p:nvPr/>
        </p:nvGrpSpPr>
        <p:grpSpPr>
          <a:xfrm>
            <a:off x="623392" y="221645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sp>
        <p:nvSpPr>
          <p:cNvPr id="10" name="CuadroTexto 9"/>
          <p:cNvSpPr txBox="1"/>
          <p:nvPr/>
        </p:nvSpPr>
        <p:spPr>
          <a:xfrm>
            <a:off x="623393" y="3321795"/>
            <a:ext cx="2740612"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i="0" dirty="0">
                <a:ln w="0">
                  <a:solidFill>
                    <a:schemeClr val="accent3">
                      <a:lumMod val="75000"/>
                    </a:schemeClr>
                  </a:solidFill>
                </a:ln>
                <a:solidFill>
                  <a:schemeClr val="accent3">
                    <a:lumMod val="50000"/>
                  </a:schemeClr>
                </a:solidFill>
              </a:rPr>
              <a:t>Búsqueda secuencial</a:t>
            </a:r>
            <a:endParaRPr lang="es-ES" dirty="0">
              <a:ln w="0">
                <a:solidFill>
                  <a:schemeClr val="accent3">
                    <a:lumMod val="75000"/>
                  </a:schemeClr>
                </a:solidFill>
              </a:ln>
              <a:solidFill>
                <a:schemeClr val="accent3">
                  <a:lumMod val="50000"/>
                </a:schemeClr>
              </a:solidFill>
            </a:endParaRPr>
          </a:p>
        </p:txBody>
      </p:sp>
      <p:sp>
        <p:nvSpPr>
          <p:cNvPr id="11" name="Flecha izquierda 10"/>
          <p:cNvSpPr/>
          <p:nvPr/>
        </p:nvSpPr>
        <p:spPr>
          <a:xfrm rot="5400000" flipH="1">
            <a:off x="1716604" y="2975898"/>
            <a:ext cx="475769" cy="21602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4" name="CuadroTexto 3"/>
          <p:cNvSpPr txBox="1"/>
          <p:nvPr/>
        </p:nvSpPr>
        <p:spPr>
          <a:xfrm>
            <a:off x="3935760" y="3746063"/>
            <a:ext cx="8494655" cy="3139321"/>
          </a:xfrm>
          <a:prstGeom prst="rect">
            <a:avLst/>
          </a:prstGeom>
          <a:noFill/>
        </p:spPr>
        <p:txBody>
          <a:bodyPr wrap="square" rtlCol="0">
            <a:spAutoFit/>
          </a:bodyPr>
          <a:lstStyle/>
          <a:p>
            <a:r>
              <a:rPr lang="es-AR" sz="2200" b="1" dirty="0"/>
              <a:t>BEGIN busquedaSecuencial (L: lista de alumnos, a: alumno buscado )</a:t>
            </a:r>
          </a:p>
          <a:p>
            <a:r>
              <a:rPr lang="es-ES" sz="2200" b="1" dirty="0"/>
              <a:t>INTEGER n = longitud(L)</a:t>
            </a:r>
          </a:p>
          <a:p>
            <a:r>
              <a:rPr lang="es-ES" sz="2200" b="1" dirty="0"/>
              <a:t>BOOLEAN </a:t>
            </a:r>
            <a:r>
              <a:rPr lang="es-ES" sz="2200" b="1" dirty="0" err="1"/>
              <a:t>seEncontró</a:t>
            </a:r>
            <a:r>
              <a:rPr lang="es-ES" sz="2200" b="1" dirty="0"/>
              <a:t>= falso; </a:t>
            </a:r>
            <a:r>
              <a:rPr lang="es-AR" sz="2200" b="1" dirty="0"/>
              <a:t>// si es el alumno a.</a:t>
            </a:r>
          </a:p>
          <a:p>
            <a:pPr lvl="1"/>
            <a:r>
              <a:rPr lang="pt-BR" sz="2200" b="1" dirty="0"/>
              <a:t>FOR (INTEGER </a:t>
            </a:r>
            <a:r>
              <a:rPr lang="pt-BR" sz="2200" b="1" dirty="0" err="1"/>
              <a:t>i</a:t>
            </a:r>
            <a:r>
              <a:rPr lang="pt-BR" sz="2200" b="1" dirty="0"/>
              <a:t> = 1; i &lt; n - 1; i++)</a:t>
            </a:r>
          </a:p>
          <a:p>
            <a:pPr lvl="2"/>
            <a:r>
              <a:rPr lang="pt-BR" sz="2200" b="1" dirty="0"/>
              <a:t> </a:t>
            </a:r>
            <a:r>
              <a:rPr lang="es-ES" sz="2200" b="1" dirty="0"/>
              <a:t>IF (L[i] == a)</a:t>
            </a:r>
          </a:p>
          <a:p>
            <a:pPr lvl="2"/>
            <a:r>
              <a:rPr lang="es-ES" sz="2200" b="1" dirty="0"/>
              <a:t>   THEN: </a:t>
            </a:r>
            <a:r>
              <a:rPr lang="es-ES" sz="2200" b="1" dirty="0" err="1"/>
              <a:t>seEncontró</a:t>
            </a:r>
            <a:r>
              <a:rPr lang="es-ES" sz="2200" b="1" dirty="0"/>
              <a:t> = verdadero;</a:t>
            </a:r>
          </a:p>
          <a:p>
            <a:pPr lvl="2"/>
            <a:r>
              <a:rPr lang="es-ES" sz="2200" b="1" dirty="0"/>
              <a:t>END_IF</a:t>
            </a:r>
          </a:p>
          <a:p>
            <a:pPr lvl="1"/>
            <a:r>
              <a:rPr lang="es-ES" sz="2200" b="1" dirty="0"/>
              <a:t>END_FOR</a:t>
            </a:r>
          </a:p>
          <a:p>
            <a:r>
              <a:rPr lang="es-ES" sz="2200" b="1" dirty="0"/>
              <a:t>END</a:t>
            </a:r>
          </a:p>
        </p:txBody>
      </p:sp>
      <p:graphicFrame>
        <p:nvGraphicFramePr>
          <p:cNvPr id="5" name="Tabla 4"/>
          <p:cNvGraphicFramePr>
            <a:graphicFrameLocks noGrp="1"/>
          </p:cNvGraphicFramePr>
          <p:nvPr>
            <p:extLst>
              <p:ext uri="{D42A27DB-BD31-4B8C-83A1-F6EECF244321}">
                <p14:modId xmlns:p14="http://schemas.microsoft.com/office/powerpoint/2010/main" val="649112579"/>
              </p:ext>
            </p:extLst>
          </p:nvPr>
        </p:nvGraphicFramePr>
        <p:xfrm>
          <a:off x="263352" y="5132843"/>
          <a:ext cx="3919990" cy="365760"/>
        </p:xfrm>
        <a:graphic>
          <a:graphicData uri="http://schemas.openxmlformats.org/drawingml/2006/table">
            <a:tbl>
              <a:tblPr lastRow="1" bandRow="1">
                <a:tableStyleId>{F5AB1C69-6EDB-4FF4-983F-18BD219EF322}</a:tableStyleId>
              </a:tblPr>
              <a:tblGrid>
                <a:gridCol w="783998">
                  <a:extLst>
                    <a:ext uri="{9D8B030D-6E8A-4147-A177-3AD203B41FA5}">
                      <a16:colId xmlns:a16="http://schemas.microsoft.com/office/drawing/2014/main" xmlns="" val="1431920256"/>
                    </a:ext>
                  </a:extLst>
                </a:gridCol>
                <a:gridCol w="783998">
                  <a:extLst>
                    <a:ext uri="{9D8B030D-6E8A-4147-A177-3AD203B41FA5}">
                      <a16:colId xmlns:a16="http://schemas.microsoft.com/office/drawing/2014/main" xmlns="" val="1252444575"/>
                    </a:ext>
                  </a:extLst>
                </a:gridCol>
                <a:gridCol w="783998">
                  <a:extLst>
                    <a:ext uri="{9D8B030D-6E8A-4147-A177-3AD203B41FA5}">
                      <a16:colId xmlns:a16="http://schemas.microsoft.com/office/drawing/2014/main" xmlns="" val="625917417"/>
                    </a:ext>
                  </a:extLst>
                </a:gridCol>
                <a:gridCol w="783998">
                  <a:extLst>
                    <a:ext uri="{9D8B030D-6E8A-4147-A177-3AD203B41FA5}">
                      <a16:colId xmlns:a16="http://schemas.microsoft.com/office/drawing/2014/main" xmlns="" val="837100628"/>
                    </a:ext>
                  </a:extLst>
                </a:gridCol>
                <a:gridCol w="783998">
                  <a:extLst>
                    <a:ext uri="{9D8B030D-6E8A-4147-A177-3AD203B41FA5}">
                      <a16:colId xmlns:a16="http://schemas.microsoft.com/office/drawing/2014/main" xmlns="" val="3004330882"/>
                    </a:ext>
                  </a:extLst>
                </a:gridCol>
              </a:tblGrid>
              <a:tr h="282377">
                <a:tc>
                  <a:txBody>
                    <a:bodyPr/>
                    <a:lstStyle/>
                    <a:p>
                      <a:pPr algn="ctr"/>
                      <a:r>
                        <a:rPr lang="es-ES" dirty="0">
                          <a:solidFill>
                            <a:schemeClr val="tx1"/>
                          </a:solidFill>
                        </a:rPr>
                        <a:t>María</a:t>
                      </a:r>
                    </a:p>
                  </a:txBody>
                  <a:tcPr/>
                </a:tc>
                <a:tc>
                  <a:txBody>
                    <a:bodyPr/>
                    <a:lstStyle/>
                    <a:p>
                      <a:pPr algn="ctr"/>
                      <a:r>
                        <a:rPr lang="es-ES" dirty="0">
                          <a:solidFill>
                            <a:schemeClr val="tx1"/>
                          </a:solidFill>
                        </a:rPr>
                        <a:t>Luis</a:t>
                      </a:r>
                    </a:p>
                  </a:txBody>
                  <a:tcPr/>
                </a:tc>
                <a:tc>
                  <a:txBody>
                    <a:bodyPr/>
                    <a:lstStyle/>
                    <a:p>
                      <a:pPr algn="ctr"/>
                      <a:r>
                        <a:rPr lang="es-ES" dirty="0">
                          <a:solidFill>
                            <a:schemeClr val="tx1"/>
                          </a:solidFill>
                        </a:rPr>
                        <a:t>Juan</a:t>
                      </a:r>
                    </a:p>
                  </a:txBody>
                  <a:tcPr/>
                </a:tc>
                <a:tc>
                  <a:txBody>
                    <a:bodyPr/>
                    <a:lstStyle/>
                    <a:p>
                      <a:pPr algn="ctr"/>
                      <a:r>
                        <a:rPr lang="es-ES" dirty="0">
                          <a:solidFill>
                            <a:schemeClr val="tx1"/>
                          </a:solidFill>
                        </a:rPr>
                        <a:t>Alan</a:t>
                      </a:r>
                    </a:p>
                  </a:txBody>
                  <a:tcPr/>
                </a:tc>
                <a:tc>
                  <a:txBody>
                    <a:bodyPr/>
                    <a:lstStyle/>
                    <a:p>
                      <a:pPr algn="ctr"/>
                      <a:r>
                        <a:rPr lang="es-ES" dirty="0">
                          <a:solidFill>
                            <a:schemeClr val="tx1"/>
                          </a:solidFill>
                        </a:rPr>
                        <a:t>Sofía</a:t>
                      </a:r>
                    </a:p>
                  </a:txBody>
                  <a:tcPr/>
                </a:tc>
                <a:extLst>
                  <a:ext uri="{0D108BD9-81ED-4DB2-BD59-A6C34878D82A}">
                    <a16:rowId xmlns:a16="http://schemas.microsoft.com/office/drawing/2014/main" xmlns="" val="2674223573"/>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3510212519"/>
              </p:ext>
            </p:extLst>
          </p:nvPr>
        </p:nvGraphicFramePr>
        <p:xfrm>
          <a:off x="263352" y="5484917"/>
          <a:ext cx="3919985" cy="370840"/>
        </p:xfrm>
        <a:graphic>
          <a:graphicData uri="http://schemas.openxmlformats.org/drawingml/2006/table">
            <a:tbl>
              <a:tblPr firstRow="1" bandRow="1">
                <a:tableStyleId>{5C22544A-7EE6-4342-B048-85BDC9FD1C3A}</a:tableStyleId>
              </a:tblPr>
              <a:tblGrid>
                <a:gridCol w="783997">
                  <a:extLst>
                    <a:ext uri="{9D8B030D-6E8A-4147-A177-3AD203B41FA5}">
                      <a16:colId xmlns:a16="http://schemas.microsoft.com/office/drawing/2014/main" xmlns="" val="3478368291"/>
                    </a:ext>
                  </a:extLst>
                </a:gridCol>
                <a:gridCol w="783997">
                  <a:extLst>
                    <a:ext uri="{9D8B030D-6E8A-4147-A177-3AD203B41FA5}">
                      <a16:colId xmlns:a16="http://schemas.microsoft.com/office/drawing/2014/main" xmlns="" val="2576565567"/>
                    </a:ext>
                  </a:extLst>
                </a:gridCol>
                <a:gridCol w="783997">
                  <a:extLst>
                    <a:ext uri="{9D8B030D-6E8A-4147-A177-3AD203B41FA5}">
                      <a16:colId xmlns:a16="http://schemas.microsoft.com/office/drawing/2014/main" xmlns="" val="3880031282"/>
                    </a:ext>
                  </a:extLst>
                </a:gridCol>
                <a:gridCol w="783997">
                  <a:extLst>
                    <a:ext uri="{9D8B030D-6E8A-4147-A177-3AD203B41FA5}">
                      <a16:colId xmlns:a16="http://schemas.microsoft.com/office/drawing/2014/main" xmlns="" val="2422789233"/>
                    </a:ext>
                  </a:extLst>
                </a:gridCol>
                <a:gridCol w="783997">
                  <a:extLst>
                    <a:ext uri="{9D8B030D-6E8A-4147-A177-3AD203B41FA5}">
                      <a16:colId xmlns:a16="http://schemas.microsoft.com/office/drawing/2014/main" xmlns="" val="38087446"/>
                    </a:ext>
                  </a:extLst>
                </a:gridCol>
              </a:tblGrid>
              <a:tr h="370840">
                <a:tc>
                  <a:txBody>
                    <a:bodyPr/>
                    <a:lstStyle/>
                    <a:p>
                      <a:pPr algn="ctr"/>
                      <a:r>
                        <a:rPr lang="es-ES"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484910156"/>
                  </a:ext>
                </a:extLst>
              </a:tr>
            </a:tbl>
          </a:graphicData>
        </a:graphic>
      </p:graphicFrame>
      <p:sp>
        <p:nvSpPr>
          <p:cNvPr id="14" name="CuadroTexto 13"/>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9"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17281899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263352" y="4074170"/>
            <a:ext cx="4248472" cy="2985433"/>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Se dispone de una lista ordenada.</a:t>
            </a:r>
          </a:p>
          <a:p>
            <a:pPr marL="342900" indent="-342900">
              <a:buFont typeface="Wingdings" panose="05000000000000000000" pitchFamily="2" charset="2"/>
              <a:buChar char="ü"/>
            </a:pPr>
            <a:r>
              <a:rPr lang="es-AR" sz="2400" b="1" dirty="0"/>
              <a:t>Aprovecha que la lista está ordenada para ir disminuyendo el espacio de búsqueda.</a:t>
            </a:r>
          </a:p>
          <a:p>
            <a:pPr marL="342900" indent="-342900">
              <a:buFont typeface="Wingdings" panose="05000000000000000000" pitchFamily="2" charset="2"/>
              <a:buChar char="ü"/>
            </a:pPr>
            <a:endParaRPr lang="es-AR" sz="4400" b="1" dirty="0"/>
          </a:p>
        </p:txBody>
      </p:sp>
      <p:grpSp>
        <p:nvGrpSpPr>
          <p:cNvPr id="15" name="Grupo 14"/>
          <p:cNvGrpSpPr/>
          <p:nvPr/>
        </p:nvGrpSpPr>
        <p:grpSpPr>
          <a:xfrm>
            <a:off x="623392" y="177281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i="0">
                <a:ln w="0">
                  <a:solidFill>
                    <a:schemeClr val="accent3">
                      <a:lumMod val="75000"/>
                    </a:schemeClr>
                  </a:solidFill>
                </a:ln>
                <a:solidFill>
                  <a:schemeClr val="accent3">
                    <a:lumMod val="50000"/>
                  </a:schemeClr>
                </a:solidFill>
                <a:effectLst>
                  <a:outerShdw blurRad="38100" dist="25400" dir="5400000" algn="ctr" rotWithShape="0">
                    <a:srgbClr val="6E747A">
                      <a:alpha val="43000"/>
                    </a:srgbClr>
                  </a:outerShdw>
                </a:effectLst>
              </a:defRPr>
            </a:lvl1pPr>
          </a:lstStyle>
          <a:p>
            <a:r>
              <a:rPr lang="es-ES" dirty="0"/>
              <a:t>Búsqueda Binaria</a:t>
            </a:r>
          </a:p>
        </p:txBody>
      </p:sp>
      <p:sp>
        <p:nvSpPr>
          <p:cNvPr id="11" name="Flecha izquierda 10"/>
          <p:cNvSpPr/>
          <p:nvPr/>
        </p:nvSpPr>
        <p:spPr>
          <a:xfrm rot="5400000" flipH="1">
            <a:off x="1716604" y="2651055"/>
            <a:ext cx="475769" cy="21602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2" name="Imagen 1"/>
          <p:cNvPicPr>
            <a:picLocks noChangeAspect="1"/>
          </p:cNvPicPr>
          <p:nvPr/>
        </p:nvPicPr>
        <p:blipFill>
          <a:blip r:embed="rId8">
            <a:lum bright="-20000" contrast="40000"/>
          </a:blip>
          <a:stretch>
            <a:fillRect/>
          </a:stretch>
        </p:blipFill>
        <p:spPr>
          <a:xfrm>
            <a:off x="4654787" y="1834420"/>
            <a:ext cx="5923239" cy="4989404"/>
          </a:xfrm>
          <a:prstGeom prst="rect">
            <a:avLst/>
          </a:prstGeom>
        </p:spPr>
      </p:pic>
      <p:sp>
        <p:nvSpPr>
          <p:cNvPr id="19" name="CuadroTexto 18"/>
          <p:cNvSpPr txBox="1"/>
          <p:nvPr/>
        </p:nvSpPr>
        <p:spPr>
          <a:xfrm>
            <a:off x="10764122" y="1092485"/>
            <a:ext cx="1368152" cy="707886"/>
          </a:xfrm>
          <a:prstGeom prst="wedgeRectCallout">
            <a:avLst>
              <a:gd name="adj1" fmla="val -47090"/>
              <a:gd name="adj2" fmla="val 92487"/>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000" b="1" dirty="0"/>
              <a:t>Buscamos el Nº 19</a:t>
            </a:r>
          </a:p>
        </p:txBody>
      </p:sp>
      <p:sp>
        <p:nvSpPr>
          <p:cNvPr id="20" name="CuadroTexto 19"/>
          <p:cNvSpPr txBox="1"/>
          <p:nvPr/>
        </p:nvSpPr>
        <p:spPr>
          <a:xfrm>
            <a:off x="3396197" y="2521182"/>
            <a:ext cx="1117590" cy="1015663"/>
          </a:xfrm>
          <a:prstGeom prst="wedgeRectCallout">
            <a:avLst>
              <a:gd name="adj1" fmla="val 48141"/>
              <a:gd name="adj2" fmla="val -83099"/>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000" b="1" dirty="0"/>
              <a:t>Definir: </a:t>
            </a:r>
            <a:br>
              <a:rPr lang="es-ES" sz="2000" b="1" dirty="0"/>
            </a:br>
            <a:r>
              <a:rPr lang="es-ES" sz="2000" b="1" dirty="0" err="1"/>
              <a:t>izq</a:t>
            </a:r>
            <a:r>
              <a:rPr lang="es-ES" sz="2000" b="1" dirty="0"/>
              <a:t>, der, medio</a:t>
            </a:r>
          </a:p>
        </p:txBody>
      </p:sp>
      <p:sp>
        <p:nvSpPr>
          <p:cNvPr id="21" name="CuadroTexto 20"/>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2"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14013642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uadroTexto 2"/>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4"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pSp>
        <p:nvGrpSpPr>
          <p:cNvPr id="5" name="Grupo 4"/>
          <p:cNvGrpSpPr/>
          <p:nvPr/>
        </p:nvGrpSpPr>
        <p:grpSpPr>
          <a:xfrm>
            <a:off x="595493" y="1988840"/>
            <a:ext cx="2772308" cy="564472"/>
            <a:chOff x="0" y="2755002"/>
            <a:chExt cx="2808312" cy="1272960"/>
          </a:xfrm>
        </p:grpSpPr>
        <p:sp>
          <p:nvSpPr>
            <p:cNvPr id="6" name="Rectángulo redondeado 5"/>
            <p:cNvSpPr/>
            <p:nvPr/>
          </p:nvSpPr>
          <p:spPr>
            <a:xfrm>
              <a:off x="0" y="2755002"/>
              <a:ext cx="2808312" cy="127296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 name="CuadroTexto 6"/>
            <p:cNvSpPr txBox="1"/>
            <p:nvPr/>
          </p:nvSpPr>
          <p:spPr>
            <a:xfrm>
              <a:off x="62141" y="281714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Recorrido</a:t>
              </a:r>
              <a:endParaRPr lang="es-ES" sz="3200" kern="1200" dirty="0"/>
            </a:p>
          </p:txBody>
        </p:sp>
      </p:grpSp>
      <p:pic>
        <p:nvPicPr>
          <p:cNvPr id="9" name="Imagen 8"/>
          <p:cNvPicPr>
            <a:picLocks noChangeAspect="1"/>
          </p:cNvPicPr>
          <p:nvPr/>
        </p:nvPicPr>
        <p:blipFill rotWithShape="1">
          <a:blip r:embed="rId2"/>
          <a:srcRect b="9277"/>
          <a:stretch/>
        </p:blipFill>
        <p:spPr>
          <a:xfrm>
            <a:off x="6960096" y="3416319"/>
            <a:ext cx="5010849" cy="2774251"/>
          </a:xfrm>
          <a:prstGeom prst="rect">
            <a:avLst/>
          </a:prstGeom>
        </p:spPr>
      </p:pic>
      <p:pic>
        <p:nvPicPr>
          <p:cNvPr id="10" name="Imagen 9"/>
          <p:cNvPicPr>
            <a:picLocks noChangeAspect="1"/>
          </p:cNvPicPr>
          <p:nvPr/>
        </p:nvPicPr>
        <p:blipFill>
          <a:blip r:embed="rId3"/>
          <a:stretch>
            <a:fillRect/>
          </a:stretch>
        </p:blipFill>
        <p:spPr>
          <a:xfrm>
            <a:off x="839416" y="3501008"/>
            <a:ext cx="4410691" cy="2695951"/>
          </a:xfrm>
          <a:prstGeom prst="rect">
            <a:avLst/>
          </a:prstGeom>
        </p:spPr>
      </p:pic>
      <p:sp>
        <p:nvSpPr>
          <p:cNvPr id="11" name="Rectángulo 10"/>
          <p:cNvSpPr/>
          <p:nvPr/>
        </p:nvSpPr>
        <p:spPr>
          <a:xfrm>
            <a:off x="983620" y="2954654"/>
            <a:ext cx="4122282" cy="461665"/>
          </a:xfrm>
          <a:prstGeom prst="rect">
            <a:avLst/>
          </a:prstGeom>
        </p:spPr>
        <p:txBody>
          <a:bodyPr wrap="none">
            <a:spAutoFit/>
          </a:bodyPr>
          <a:lstStyle/>
          <a:p>
            <a:r>
              <a:rPr lang="es-AR" sz="2400" b="1" dirty="0">
                <a:latin typeface="+mj-lt"/>
              </a:rPr>
              <a:t>RECORRIDO EN PROFUNDIDAD</a:t>
            </a:r>
            <a:endParaRPr lang="es-AR" sz="2400" dirty="0">
              <a:latin typeface="+mj-lt"/>
            </a:endParaRPr>
          </a:p>
        </p:txBody>
      </p:sp>
      <p:sp>
        <p:nvSpPr>
          <p:cNvPr id="12" name="Rectángulo 11"/>
          <p:cNvSpPr/>
          <p:nvPr/>
        </p:nvSpPr>
        <p:spPr>
          <a:xfrm>
            <a:off x="7392144" y="2911102"/>
            <a:ext cx="3499356" cy="461665"/>
          </a:xfrm>
          <a:prstGeom prst="rect">
            <a:avLst/>
          </a:prstGeom>
        </p:spPr>
        <p:txBody>
          <a:bodyPr wrap="none">
            <a:spAutoFit/>
          </a:bodyPr>
          <a:lstStyle/>
          <a:p>
            <a:r>
              <a:rPr lang="es-AR" sz="2400" b="1" dirty="0">
                <a:latin typeface="+mj-lt"/>
              </a:rPr>
              <a:t>RECORRIDO EN ANCHURA</a:t>
            </a:r>
            <a:endParaRPr lang="es-AR" sz="2400" dirty="0">
              <a:latin typeface="+mj-lt"/>
            </a:endParaRPr>
          </a:p>
        </p:txBody>
      </p:sp>
    </p:spTree>
    <p:extLst>
      <p:ext uri="{BB962C8B-B14F-4D97-AF65-F5344CB8AC3E}">
        <p14:creationId xmlns:p14="http://schemas.microsoft.com/office/powerpoint/2010/main" val="465574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096" y="1556792"/>
            <a:ext cx="4678014" cy="4032448"/>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6320"/>
            <a:ext cx="6467856" cy="4312920"/>
          </a:xfrm>
          <a:prstGeom prst="rect">
            <a:avLst/>
          </a:prstGeom>
        </p:spPr>
      </p:pic>
    </p:spTree>
    <p:extLst>
      <p:ext uri="{BB962C8B-B14F-4D97-AF65-F5344CB8AC3E}">
        <p14:creationId xmlns:p14="http://schemas.microsoft.com/office/powerpoint/2010/main" val="1501639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2962225" cy="584775"/>
          </a:xfrm>
          <a:prstGeom prst="rect">
            <a:avLst/>
          </a:prstGeom>
          <a:noFill/>
        </p:spPr>
        <p:txBody>
          <a:bodyPr wrap="square" rtlCol="0">
            <a:spAutoFit/>
          </a:bodyPr>
          <a:lstStyle/>
          <a:p>
            <a:r>
              <a:rPr lang="es-ES" sz="3200" b="1" dirty="0"/>
              <a:t>REDES</a:t>
            </a:r>
          </a:p>
        </p:txBody>
      </p:sp>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032104" y="2749971"/>
            <a:ext cx="4788533" cy="2979795"/>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024" y="2771370"/>
            <a:ext cx="6711312" cy="2979795"/>
          </a:xfrm>
          <a:prstGeom prst="rect">
            <a:avLst/>
          </a:prstGeom>
        </p:spPr>
      </p:pic>
    </p:spTree>
    <p:extLst>
      <p:ext uri="{BB962C8B-B14F-4D97-AF65-F5344CB8AC3E}">
        <p14:creationId xmlns:p14="http://schemas.microsoft.com/office/powerpoint/2010/main" val="35802619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6809</TotalTime>
  <Words>3726</Words>
  <Application>Microsoft Macintosh PowerPoint</Application>
  <PresentationFormat>Panorámica</PresentationFormat>
  <Paragraphs>848</Paragraphs>
  <Slides>83</Slides>
  <Notes>45</Notes>
  <HiddenSlides>36</HiddenSlides>
  <MMClips>3</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83</vt:i4>
      </vt:variant>
    </vt:vector>
  </HeadingPairs>
  <TitlesOfParts>
    <vt:vector size="95" baseType="lpstr">
      <vt:lpstr>Arial</vt:lpstr>
      <vt:lpstr>Calibri</vt:lpstr>
      <vt:lpstr>Calibri Light</vt:lpstr>
      <vt:lpstr>Calibri-Identity-H</vt:lpstr>
      <vt:lpstr>Calibri,Bold</vt:lpstr>
      <vt:lpstr>Calibri,BoldItalic</vt:lpstr>
      <vt:lpstr>Consolas</vt:lpstr>
      <vt:lpstr>MS PGothic</vt:lpstr>
      <vt:lpstr>ＭＳ Ｐゴシック</vt:lpstr>
      <vt:lpstr>Times New Roman</vt:lpstr>
      <vt:lpstr>Wingdings</vt:lpstr>
      <vt:lpstr>Retrospección</vt:lpstr>
      <vt:lpstr>Presentación de PowerPoint</vt:lpstr>
      <vt:lpstr>Módulo de Pensamiento Lógico</vt:lpstr>
      <vt:lpstr>Capacidades Profesionales a las que contribuye el Módulo de Pensamiento Lógico</vt:lpstr>
      <vt:lpstr>Contenido </vt:lpstr>
      <vt:lpstr>Introducción</vt:lpstr>
      <vt:lpstr>Introducción</vt:lpstr>
      <vt:lpstr>Elementos Informáticos</vt:lpstr>
      <vt:lpstr>Elementos Informáticos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Definimos a la lógica como el estudio de los principios y métodos utilizados para distinguir el razonamiento correcto del incorrecto. </vt:lpstr>
      <vt:lpstr>Una proposición afirma que algo es o no es por lo tanto cualquier proposición puede ser afirmada o negada.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Joaquín Robles</dc:creator>
  <cp:lastModifiedBy>Usuario de Microsoft Office</cp:lastModifiedBy>
  <cp:revision>760</cp:revision>
  <dcterms:created xsi:type="dcterms:W3CDTF">2016-03-29T13:37:48Z</dcterms:created>
  <dcterms:modified xsi:type="dcterms:W3CDTF">2019-03-22T12:46:11Z</dcterms:modified>
</cp:coreProperties>
</file>